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301" r:id="rId6"/>
    <p:sldId id="302" r:id="rId7"/>
    <p:sldId id="303" r:id="rId8"/>
    <p:sldId id="258" r:id="rId9"/>
    <p:sldId id="297" r:id="rId10"/>
    <p:sldId id="300" r:id="rId11"/>
    <p:sldId id="287" r:id="rId12"/>
    <p:sldId id="289" r:id="rId13"/>
    <p:sldId id="291" r:id="rId14"/>
    <p:sldId id="299" r:id="rId15"/>
    <p:sldId id="260" r:id="rId16"/>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519">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3B9"/>
    <a:srgbClr val="3E6D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49"/>
    <p:restoredTop sz="94627" autoAdjust="0"/>
  </p:normalViewPr>
  <p:slideViewPr>
    <p:cSldViewPr snapToGrid="0" showGuides="1">
      <p:cViewPr varScale="1">
        <p:scale>
          <a:sx n="127" d="100"/>
          <a:sy n="127" d="100"/>
        </p:scale>
        <p:origin x="2112" y="192"/>
      </p:cViewPr>
      <p:guideLst>
        <p:guide orient="horz" pos="4319"/>
        <p:guide pos="519"/>
      </p:guideLst>
    </p:cSldViewPr>
  </p:slideViewPr>
  <p:notesTextViewPr>
    <p:cViewPr>
      <p:scale>
        <a:sx n="1" d="1"/>
        <a:sy n="1" d="1"/>
      </p:scale>
      <p:origin x="0" y="0"/>
    </p:cViewPr>
  </p:notesTextViewPr>
  <p:notesViewPr>
    <p:cSldViewPr snapToGrid="0" showGuides="1">
      <p:cViewPr varScale="1">
        <p:scale>
          <a:sx n="91" d="100"/>
          <a:sy n="91" d="100"/>
        </p:scale>
        <p:origin x="-3720" y="-108"/>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971" y="4724956"/>
            <a:ext cx="4908331" cy="44762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9449911"/>
            <a:ext cx="835124" cy="497364"/>
          </a:xfrm>
          <a:prstGeom prst="rect">
            <a:avLst/>
          </a:prstGeom>
        </p:spPr>
        <p:txBody>
          <a:bodyPr vert="horz" lIns="91440" tIns="45720" rIns="91440" bIns="45720" rtlCol="0" anchor="b"/>
          <a:lstStyle>
            <a:lvl1pPr algn="r">
              <a:defRPr sz="1200">
                <a:latin typeface="+mn-lt"/>
                <a:cs typeface="Arial" panose="020B0604020202020204" pitchFamily="34" charset="0"/>
              </a:defRPr>
            </a:lvl1pPr>
          </a:lstStyle>
          <a:p>
            <a:fld id="{49DD4D23-C98A-435E-AE88-9061F8349B02}" type="slidenum">
              <a:rPr lang="en-GB" smtClean="0"/>
              <a:pPr/>
              <a:t>‹#›</a:t>
            </a:fld>
            <a:endParaRPr lang="en-GB"/>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Arial" panose="020B0604020202020204" pitchFamily="34" charset="0"/>
      </a:defRPr>
    </a:lvl1pPr>
    <a:lvl2pPr marL="457200" algn="l" defTabSz="914400" rtl="0" eaLnBrk="1" latinLnBrk="0" hangingPunct="1">
      <a:defRPr sz="1200" kern="1200">
        <a:solidFill>
          <a:schemeClr val="tx1"/>
        </a:solidFill>
        <a:latin typeface="+mn-lt"/>
        <a:ea typeface="+mn-ea"/>
        <a:cs typeface="Arial" panose="020B0604020202020204" pitchFamily="34" charset="0"/>
      </a:defRPr>
    </a:lvl2pPr>
    <a:lvl3pPr marL="914400" algn="l" defTabSz="914400" rtl="0" eaLnBrk="1" latinLnBrk="0" hangingPunct="1">
      <a:defRPr sz="1200" kern="1200">
        <a:solidFill>
          <a:schemeClr val="tx1"/>
        </a:solidFill>
        <a:latin typeface="+mn-lt"/>
        <a:ea typeface="+mn-ea"/>
        <a:cs typeface="Arial" panose="020B0604020202020204" pitchFamily="34" charset="0"/>
      </a:defRPr>
    </a:lvl3pPr>
    <a:lvl4pPr marL="1371600" algn="l" defTabSz="914400" rtl="0" eaLnBrk="1" latinLnBrk="0" hangingPunct="1">
      <a:defRPr sz="1200" kern="1200">
        <a:solidFill>
          <a:schemeClr val="tx1"/>
        </a:solidFill>
        <a:latin typeface="+mn-lt"/>
        <a:ea typeface="+mn-ea"/>
        <a:cs typeface="Arial" panose="020B0604020202020204" pitchFamily="34" charset="0"/>
      </a:defRPr>
    </a:lvl4pPr>
    <a:lvl5pPr marL="1828800" algn="l" defTabSz="914400" rtl="0" eaLnBrk="1" latinLnBrk="0" hangingPunct="1">
      <a:defRPr sz="1200" kern="1200">
        <a:solidFill>
          <a:schemeClr val="tx1"/>
        </a:solidFill>
        <a:latin typeface="+mn-lt"/>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 t="3974" r="3958" b="558"/>
          <a:stretch/>
        </p:blipFill>
        <p:spPr>
          <a:xfrm>
            <a:off x="0" y="0"/>
            <a:ext cx="9144000" cy="6858000"/>
          </a:xfrm>
          <a:prstGeom prst="rect">
            <a:avLst/>
          </a:prstGeom>
        </p:spPr>
      </p:pic>
      <p:sp>
        <p:nvSpPr>
          <p:cNvPr id="2" name="Title 1"/>
          <p:cNvSpPr>
            <a:spLocks noGrp="1"/>
          </p:cNvSpPr>
          <p:nvPr>
            <p:ph type="ctrTitle"/>
          </p:nvPr>
        </p:nvSpPr>
        <p:spPr>
          <a:xfrm>
            <a:off x="828674" y="3715200"/>
            <a:ext cx="7500939" cy="554850"/>
          </a:xfrm>
        </p:spPr>
        <p:txBody>
          <a:bodyPr/>
          <a:lstStyle>
            <a:lvl1pPr algn="l">
              <a:defRPr sz="2600">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828675" y="4289400"/>
            <a:ext cx="7500938" cy="361800"/>
          </a:xfrm>
        </p:spPr>
        <p:txBody>
          <a:bodyPr/>
          <a:lstStyle>
            <a:lvl1pPr marL="0" indent="0" algn="l">
              <a:buNone/>
              <a:defRPr sz="20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8675" y="525798"/>
            <a:ext cx="3020400" cy="807254"/>
          </a:xfrm>
          <a:prstGeom prst="rect">
            <a:avLst/>
          </a:prstGeom>
        </p:spPr>
      </p:pic>
      <p:sp>
        <p:nvSpPr>
          <p:cNvPr id="11" name="Text Placeholder 10"/>
          <p:cNvSpPr>
            <a:spLocks noGrp="1"/>
          </p:cNvSpPr>
          <p:nvPr>
            <p:ph type="body" sz="quarter" idx="10"/>
          </p:nvPr>
        </p:nvSpPr>
        <p:spPr>
          <a:xfrm>
            <a:off x="828675" y="5481750"/>
            <a:ext cx="4679325" cy="979374"/>
          </a:xfrm>
        </p:spPr>
        <p:txBody>
          <a:bodyPr/>
          <a:lstStyle>
            <a:lvl1pPr>
              <a:spcBef>
                <a:spcPts val="0"/>
              </a:spcBef>
              <a:defRPr sz="1400">
                <a:solidFill>
                  <a:schemeClr val="bg1"/>
                </a:solidFill>
              </a:defRPr>
            </a:lvl1pPr>
            <a:lvl2pPr marL="0" indent="0">
              <a:spcBef>
                <a:spcPts val="0"/>
              </a:spcBef>
              <a:buNone/>
              <a:defRPr sz="1400">
                <a:solidFill>
                  <a:schemeClr val="bg1"/>
                </a:solidFill>
              </a:defRPr>
            </a:lvl2pPr>
            <a:lvl3pPr marL="0" indent="0">
              <a:spcBef>
                <a:spcPts val="567"/>
              </a:spcBef>
              <a:buNone/>
              <a:defRPr sz="1400">
                <a:solidFill>
                  <a:schemeClr val="bg1"/>
                </a:solidFill>
              </a:defRPr>
            </a:lvl3pPr>
            <a:lvl4pPr>
              <a:spcBef>
                <a:spcPts val="0"/>
              </a:spcBef>
              <a:defRPr sz="1400">
                <a:solidFill>
                  <a:schemeClr val="bg1"/>
                </a:solidFill>
              </a:defRPr>
            </a:lvl4pPr>
            <a:lvl5pPr>
              <a:spcBef>
                <a:spcPts val="0"/>
              </a:spcBef>
              <a:defRPr sz="1400">
                <a:solidFill>
                  <a:schemeClr val="bg1"/>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650D-A4BC-6B4D-962F-102A7C62CD35}"/>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4556D1E-3EC4-0744-A2F0-63ED2445772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86420EE-62A0-9B41-8510-D90F7763E7B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4BCD2B25-D390-A44A-8A88-6E29FDF0871B}"/>
              </a:ext>
            </a:extLst>
          </p:cNvPr>
          <p:cNvSpPr>
            <a:spLocks noGrp="1"/>
          </p:cNvSpPr>
          <p:nvPr>
            <p:ph type="dt" sz="half" idx="10"/>
          </p:nvPr>
        </p:nvSpPr>
        <p:spPr/>
        <p:txBody>
          <a:bodyPr/>
          <a:lstStyle/>
          <a:p>
            <a:fld id="{B61BEF0D-F0BB-DE4B-95CE-6DB70DBA9567}" type="datetimeFigureOut">
              <a:rPr lang="en-US" smtClean="0"/>
              <a:pPr/>
              <a:t>4/3/25</a:t>
            </a:fld>
            <a:endParaRPr lang="en-US" dirty="0"/>
          </a:p>
        </p:txBody>
      </p:sp>
      <p:sp>
        <p:nvSpPr>
          <p:cNvPr id="6" name="Footer Placeholder 5">
            <a:extLst>
              <a:ext uri="{FF2B5EF4-FFF2-40B4-BE49-F238E27FC236}">
                <a16:creationId xmlns:a16="http://schemas.microsoft.com/office/drawing/2014/main" id="{8694D33E-D5E6-D44F-971A-A7A42A4FC6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7CA44F5-E462-834F-880A-2E7EFAA58AA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11284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828675" y="1881075"/>
            <a:ext cx="7500938" cy="4040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57300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2 Column Content 20pt">
    <p:spTree>
      <p:nvGrpSpPr>
        <p:cNvPr id="1" name=""/>
        <p:cNvGrpSpPr/>
        <p:nvPr/>
      </p:nvGrpSpPr>
      <p:grpSpPr>
        <a:xfrm>
          <a:off x="0" y="0"/>
          <a:ext cx="0" cy="0"/>
          <a:chOff x="0" y="0"/>
          <a:chExt cx="0" cy="0"/>
        </a:xfrm>
      </p:grpSpPr>
      <p:sp>
        <p:nvSpPr>
          <p:cNvPr id="5" name="Rectangle 4"/>
          <p:cNvSpPr/>
          <p:nvPr userDrawn="1"/>
        </p:nvSpPr>
        <p:spPr>
          <a:xfrm>
            <a:off x="0" y="5819775"/>
            <a:ext cx="9144000" cy="1036637"/>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3913" y="6046348"/>
            <a:ext cx="2060224" cy="550631"/>
          </a:xfrm>
          <a:prstGeom prst="rect">
            <a:avLst/>
          </a:prstGeom>
        </p:spPr>
      </p:pic>
      <p:sp>
        <p:nvSpPr>
          <p:cNvPr id="2" name="Title 1"/>
          <p:cNvSpPr>
            <a:spLocks noGrp="1"/>
          </p:cNvSpPr>
          <p:nvPr>
            <p:ph type="title"/>
          </p:nvPr>
        </p:nvSpPr>
        <p:spPr/>
        <p:txBody>
          <a:bodyPr/>
          <a:lstStyle/>
          <a:p>
            <a:r>
              <a:rPr lang="en-US"/>
              <a:t>Click to edit Master title style</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cxnSp>
        <p:nvCxnSpPr>
          <p:cNvPr id="6" name="Straight Connector 5"/>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0"/>
          </p:nvPr>
        </p:nvSpPr>
        <p:spPr>
          <a:xfrm>
            <a:off x="828675" y="1881075"/>
            <a:ext cx="7500938" cy="4040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0921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amp; 2 Column Content 20pt">
    <p:spTree>
      <p:nvGrpSpPr>
        <p:cNvPr id="1" name=""/>
        <p:cNvGrpSpPr/>
        <p:nvPr/>
      </p:nvGrpSpPr>
      <p:grpSpPr>
        <a:xfrm>
          <a:off x="0" y="0"/>
          <a:ext cx="0" cy="0"/>
          <a:chOff x="0" y="0"/>
          <a:chExt cx="0" cy="0"/>
        </a:xfrm>
      </p:grpSpPr>
      <p:sp>
        <p:nvSpPr>
          <p:cNvPr id="5" name="Rectangle 4"/>
          <p:cNvSpPr/>
          <p:nvPr userDrawn="1"/>
        </p:nvSpPr>
        <p:spPr>
          <a:xfrm>
            <a:off x="0" y="5819775"/>
            <a:ext cx="9144000" cy="1036637"/>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3913" y="6046348"/>
            <a:ext cx="2060224" cy="550631"/>
          </a:xfrm>
          <a:prstGeom prst="rect">
            <a:avLst/>
          </a:prstGeom>
        </p:spPr>
      </p:pic>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828676" y="1881075"/>
            <a:ext cx="3933824" cy="3163365"/>
          </a:xfrm>
        </p:spPr>
        <p:txBody>
          <a:bodyPr/>
          <a:lstStyle>
            <a:lvl1pPr marL="276225" indent="-276225">
              <a:spcBef>
                <a:spcPts val="900"/>
              </a:spcBef>
              <a:buClr>
                <a:schemeClr val="tx2"/>
              </a:buClr>
              <a:buFont typeface="Arial" panose="020B0604020202020204" pitchFamily="34" charset="0"/>
              <a:buChar char="‒"/>
              <a:defRPr sz="1400" b="0"/>
            </a:lvl1pPr>
            <a:lvl2pPr marL="625475" indent="-233363">
              <a:buFont typeface="Arial" panose="020B0604020202020204" pitchFamily="34" charset="0"/>
              <a:buChar char="•"/>
              <a:defRPr sz="1400"/>
            </a:lvl2pPr>
            <a:lvl3pPr marL="912813" indent="-222250">
              <a:defRPr sz="1400"/>
            </a:lvl3pPr>
            <a:lvl4pPr marL="1128713" indent="-190500">
              <a:defRPr sz="1400"/>
            </a:lvl4pPr>
            <a:lvl5pPr marL="1439863" indent="-185738">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cxnSp>
        <p:nvCxnSpPr>
          <p:cNvPr id="6" name="Straight Connector 5"/>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2"/>
          </p:nvPr>
        </p:nvSpPr>
        <p:spPr>
          <a:xfrm>
            <a:off x="4914901" y="1881075"/>
            <a:ext cx="3934800" cy="3163365"/>
          </a:xfrm>
        </p:spPr>
        <p:txBody>
          <a:bodyPr/>
          <a:lstStyle>
            <a:lvl1pPr marL="276225" indent="-276225">
              <a:spcBef>
                <a:spcPts val="900"/>
              </a:spcBef>
              <a:buClr>
                <a:schemeClr val="tx2"/>
              </a:buClr>
              <a:buFont typeface="Arial" panose="020B0604020202020204" pitchFamily="34" charset="0"/>
              <a:buChar char="‒"/>
              <a:defRPr sz="1400" b="0"/>
            </a:lvl1pPr>
            <a:lvl2pPr marL="625475" indent="-233363">
              <a:buFont typeface="Arial" panose="020B0604020202020204" pitchFamily="34" charset="0"/>
              <a:buChar char="•"/>
              <a:defRPr sz="1400"/>
            </a:lvl2pPr>
            <a:lvl3pPr marL="912813" indent="-222250">
              <a:defRPr sz="1400"/>
            </a:lvl3pPr>
            <a:lvl4pPr marL="1128713" indent="-190500">
              <a:defRPr sz="1400"/>
            </a:lvl4pPr>
            <a:lvl5pPr marL="1439863" indent="-185738">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7191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Content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4939200" y="1438275"/>
            <a:ext cx="4204800" cy="5076825"/>
          </a:xfrm>
          <a:solidFill>
            <a:schemeClr val="accent4"/>
          </a:solidFill>
        </p:spPr>
        <p:txBody>
          <a:bodyPr tIns="0" anchor="ctr" anchorCtr="0"/>
          <a:lstStyle>
            <a:lvl1pPr algn="ctr">
              <a:defRPr sz="1600" b="0">
                <a:solidFill>
                  <a:schemeClr val="accent3"/>
                </a:solidFill>
              </a:defRPr>
            </a:lvl1pPr>
          </a:lstStyle>
          <a:p>
            <a:r>
              <a:rPr lang="en-GB"/>
              <a:t>IMAGE</a:t>
            </a:r>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828675" y="1905000"/>
            <a:ext cx="3819525" cy="3987688"/>
          </a:xfrm>
        </p:spPr>
        <p:txBody>
          <a:bodyPr/>
          <a:lstStyle>
            <a:lvl1pPr marL="238125" indent="-238125">
              <a:spcBef>
                <a:spcPts val="850"/>
              </a:spcBef>
              <a:buClr>
                <a:schemeClr val="tx2"/>
              </a:buClr>
              <a:buFont typeface="Calibri" panose="020F0502020204030204" pitchFamily="34" charset="0"/>
              <a:buChar char="–"/>
              <a:defRPr sz="1400" b="0"/>
            </a:lvl1pPr>
            <a:lvl2pPr marL="503238" indent="-207963">
              <a:spcBef>
                <a:spcPts val="0"/>
              </a:spcBef>
              <a:spcAft>
                <a:spcPts val="567"/>
              </a:spcAft>
              <a:defRPr sz="1400" b="0"/>
            </a:lvl2pPr>
            <a:lvl3pPr>
              <a:defRPr sz="1400" b="0"/>
            </a:lvl3pPr>
            <a:lvl4pPr>
              <a:defRPr sz="1400" b="0"/>
            </a:lvl4pPr>
            <a:lvl5pPr>
              <a:defRPr sz="1400" b="0"/>
            </a:lvl5pPr>
          </a:lstStyle>
          <a:p>
            <a:pPr lvl="0"/>
            <a:r>
              <a:rPr lang="en-US"/>
              <a:t>Click to edit Master text styles</a:t>
            </a:r>
          </a:p>
          <a:p>
            <a:pPr lvl="1"/>
            <a:r>
              <a:rPr lang="en-US"/>
              <a:t>Second level</a:t>
            </a:r>
          </a:p>
        </p:txBody>
      </p:sp>
      <p:sp>
        <p:nvSpPr>
          <p:cNvPr id="6"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sp>
        <p:nvSpPr>
          <p:cNvPr id="8" name="Rectangle 7"/>
          <p:cNvSpPr/>
          <p:nvPr userDrawn="1"/>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7" name="Straight Connector 6"/>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36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0" y="1438275"/>
            <a:ext cx="9144000" cy="5076825"/>
          </a:xfrm>
          <a:solidFill>
            <a:schemeClr val="accent4"/>
          </a:solidFill>
        </p:spPr>
        <p:txBody>
          <a:bodyPr tIns="0" anchor="ctr" anchorCtr="0"/>
          <a:lstStyle>
            <a:lvl1pPr algn="ctr">
              <a:defRPr sz="1600" b="0">
                <a:solidFill>
                  <a:schemeClr val="accent3"/>
                </a:solidFill>
              </a:defRPr>
            </a:lvl1pPr>
          </a:lstStyle>
          <a:p>
            <a:r>
              <a:rPr lang="en-GB"/>
              <a:t>IMAGE</a:t>
            </a:r>
          </a:p>
        </p:txBody>
      </p:sp>
      <p:sp>
        <p:nvSpPr>
          <p:cNvPr id="2" name="Title 1"/>
          <p:cNvSpPr>
            <a:spLocks noGrp="1"/>
          </p:cNvSpPr>
          <p:nvPr>
            <p:ph type="title"/>
          </p:nvPr>
        </p:nvSpPr>
        <p:spPr/>
        <p:txBody>
          <a:bodyPr/>
          <a:lstStyle/>
          <a:p>
            <a:r>
              <a:rPr lang="en-US"/>
              <a:t>Click to edit Master title style</a:t>
            </a:r>
            <a:endParaRPr lang="en-GB"/>
          </a:p>
        </p:txBody>
      </p:sp>
      <p:sp>
        <p:nvSpPr>
          <p:cNvPr id="6"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sp>
        <p:nvSpPr>
          <p:cNvPr id="8" name="Rectangle 7"/>
          <p:cNvSpPr/>
          <p:nvPr userDrawn="1"/>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7" name="Straight Connector 6"/>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8617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 t="3974" r="3958" b="558"/>
          <a:stretch/>
        </p:blipFill>
        <p:spPr>
          <a:xfrm>
            <a:off x="0" y="0"/>
            <a:ext cx="9144000" cy="685800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8675" y="525798"/>
            <a:ext cx="3020400" cy="807254"/>
          </a:xfrm>
          <a:prstGeom prst="rect">
            <a:avLst/>
          </a:prstGeom>
        </p:spPr>
      </p:pic>
      <p:sp>
        <p:nvSpPr>
          <p:cNvPr id="2" name="Title 1"/>
          <p:cNvSpPr>
            <a:spLocks noGrp="1"/>
          </p:cNvSpPr>
          <p:nvPr>
            <p:ph type="ctrTitle"/>
          </p:nvPr>
        </p:nvSpPr>
        <p:spPr>
          <a:xfrm>
            <a:off x="828674" y="3715200"/>
            <a:ext cx="7500939" cy="554850"/>
          </a:xfrm>
        </p:spPr>
        <p:txBody>
          <a:bodyPr/>
          <a:lstStyle>
            <a:lvl1pPr algn="l">
              <a:defRPr sz="4200">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5477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5774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534AF-B63F-4B48-94E8-FEEFAF1884D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8A7C65A-2A0E-1945-A808-1E52D8D8C19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23F83CA-4B3C-D64C-8FE6-7A65D82CF015}"/>
              </a:ext>
            </a:extLst>
          </p:cNvPr>
          <p:cNvSpPr>
            <a:spLocks noGrp="1"/>
          </p:cNvSpPr>
          <p:nvPr>
            <p:ph type="dt" sz="half" idx="10"/>
          </p:nvPr>
        </p:nvSpPr>
        <p:spPr/>
        <p:txBody>
          <a:bodyPr/>
          <a:lstStyle/>
          <a:p>
            <a:fld id="{52647F38-B617-4D2F-AE0A-013F0C4D2C57}" type="datetimeFigureOut">
              <a:rPr lang="en-US" smtClean="0"/>
              <a:t>4/3/25</a:t>
            </a:fld>
            <a:endParaRPr lang="en-US" dirty="0"/>
          </a:p>
        </p:txBody>
      </p:sp>
      <p:sp>
        <p:nvSpPr>
          <p:cNvPr id="5" name="Footer Placeholder 4">
            <a:extLst>
              <a:ext uri="{FF2B5EF4-FFF2-40B4-BE49-F238E27FC236}">
                <a16:creationId xmlns:a16="http://schemas.microsoft.com/office/drawing/2014/main" id="{895E5F25-6CF5-FD40-9578-F472EFCC82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057E8A-C70C-5945-AC7D-9CCDD84DB0B8}"/>
              </a:ext>
            </a:extLst>
          </p:cNvPr>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3039779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4" y="360000"/>
            <a:ext cx="7500939" cy="5616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p:cNvSpPr>
            <a:spLocks noGrp="1"/>
          </p:cNvSpPr>
          <p:nvPr>
            <p:ph type="body" idx="1"/>
          </p:nvPr>
        </p:nvSpPr>
        <p:spPr>
          <a:xfrm>
            <a:off x="828675" y="1871551"/>
            <a:ext cx="7500938" cy="40968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Rectangle 10"/>
          <p:cNvSpPr/>
          <p:nvPr/>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6" name="Straight Connector 5"/>
          <p:cNvCxnSpPr/>
          <p:nvPr/>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0" r:id="rId3"/>
    <p:sldLayoutId id="2147483661" r:id="rId4"/>
    <p:sldLayoutId id="2147483657" r:id="rId5"/>
    <p:sldLayoutId id="2147483658" r:id="rId6"/>
    <p:sldLayoutId id="2147483659" r:id="rId7"/>
    <p:sldLayoutId id="2147483654" r:id="rId8"/>
    <p:sldLayoutId id="2147483662" r:id="rId9"/>
    <p:sldLayoutId id="2147483663" r:id="rId10"/>
  </p:sldLayoutIdLst>
  <p:txStyles>
    <p:titleStyle>
      <a:lvl1pPr algn="l" defTabSz="914400" rtl="0" eaLnBrk="1" latinLnBrk="0" hangingPunct="1">
        <a:spcBef>
          <a:spcPct val="0"/>
        </a:spcBef>
        <a:buNone/>
        <a:defRPr sz="2600" b="1" kern="1200">
          <a:solidFill>
            <a:schemeClr val="tx1"/>
          </a:solidFill>
          <a:latin typeface="+mj-lt"/>
          <a:ea typeface="+mj-ea"/>
          <a:cs typeface="+mj-cs"/>
        </a:defRPr>
      </a:lvl1pPr>
    </p:titleStyle>
    <p:body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Erasmus.Outgoing@tcd.ie" TargetMode="External"/><Relationship Id="rId2" Type="http://schemas.openxmlformats.org/officeDocument/2006/relationships/hyperlink" Target="https://www.tcd.ie/ssp/undergraduate/study-abroad/outgoing/"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hyperlink" Target="mailto:Econ.Exchange@tcd.ie" TargetMode="External"/><Relationship Id="rId2" Type="http://schemas.openxmlformats.org/officeDocument/2006/relationships/hyperlink" Target="mailto:business.exchange@tcd.ie" TargetMode="External"/><Relationship Id="rId1" Type="http://schemas.openxmlformats.org/officeDocument/2006/relationships/slideLayout" Target="../slideLayouts/slideLayout2.xml"/><Relationship Id="rId5" Type="http://schemas.openxmlformats.org/officeDocument/2006/relationships/hyperlink" Target="mailto:sspsabr@tcd.ie" TargetMode="External"/><Relationship Id="rId4" Type="http://schemas.openxmlformats.org/officeDocument/2006/relationships/hyperlink" Target="mailto:PoliticalScienceExchange@tcd.i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G"/><Relationship Id="rId1" Type="http://schemas.openxmlformats.org/officeDocument/2006/relationships/slideLayout" Target="../slideLayouts/slideLayout10.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8674" y="3290676"/>
            <a:ext cx="7500939" cy="979374"/>
          </a:xfrm>
        </p:spPr>
        <p:txBody>
          <a:bodyPr/>
          <a:lstStyle/>
          <a:p>
            <a:pPr algn="ctr"/>
            <a:r>
              <a:rPr lang="en-IE" sz="4000" dirty="0"/>
              <a:t>Study Abroad Information Session</a:t>
            </a:r>
            <a:br>
              <a:rPr lang="en-IE" sz="2800" dirty="0"/>
            </a:br>
            <a:r>
              <a:rPr lang="en-IE" sz="2000" i="1" dirty="0"/>
              <a:t>School of Social Sciences and Philosophy and Trinity Business School</a:t>
            </a:r>
            <a:br>
              <a:rPr lang="en-IE" i="1" dirty="0"/>
            </a:br>
            <a:endParaRPr lang="en-GB" dirty="0"/>
          </a:p>
        </p:txBody>
      </p:sp>
      <p:sp>
        <p:nvSpPr>
          <p:cNvPr id="6" name="Text Placeholder 5"/>
          <p:cNvSpPr>
            <a:spLocks noGrp="1"/>
          </p:cNvSpPr>
          <p:nvPr>
            <p:ph type="body" sz="quarter" idx="10"/>
          </p:nvPr>
        </p:nvSpPr>
        <p:spPr>
          <a:xfrm>
            <a:off x="828675" y="5481750"/>
            <a:ext cx="7679705" cy="979374"/>
          </a:xfrm>
        </p:spPr>
        <p:txBody>
          <a:bodyPr/>
          <a:lstStyle/>
          <a:p>
            <a:r>
              <a:rPr lang="en-GB" dirty="0"/>
              <a:t>Dr Yekaterina Chzhen</a:t>
            </a:r>
          </a:p>
          <a:p>
            <a:r>
              <a:rPr lang="en-GB" i="1" dirty="0"/>
              <a:t>Director of Study Abroad</a:t>
            </a:r>
          </a:p>
          <a:p>
            <a:endParaRPr lang="en-GB" dirty="0"/>
          </a:p>
          <a:p>
            <a:r>
              <a:rPr lang="en-GB" dirty="0"/>
              <a:t>April 4, 2025</a:t>
            </a:r>
          </a:p>
        </p:txBody>
      </p:sp>
    </p:spTree>
    <p:extLst>
      <p:ext uri="{BB962C8B-B14F-4D97-AF65-F5344CB8AC3E}">
        <p14:creationId xmlns:p14="http://schemas.microsoft.com/office/powerpoint/2010/main" val="177279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Support While Away</a:t>
            </a:r>
          </a:p>
        </p:txBody>
      </p:sp>
      <p:sp>
        <p:nvSpPr>
          <p:cNvPr id="3" name="Content Placeholder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en-IE" b="0" dirty="0"/>
              <a:t>All documents needed for your exchange are provided by Erasmus/International exchange offices or available on the School website: </a:t>
            </a:r>
            <a:r>
              <a:rPr lang="en-IE" b="0" dirty="0">
                <a:solidFill>
                  <a:srgbClr val="0070C0"/>
                </a:solidFill>
                <a:hlinkClick r:id="rId2">
                  <a:extLst>
                    <a:ext uri="{A12FA001-AC4F-418D-AE19-62706E023703}">
                      <ahyp:hlinkClr xmlns:ahyp="http://schemas.microsoft.com/office/drawing/2018/hyperlinkcolor" val="tx"/>
                    </a:ext>
                  </a:extLst>
                </a:hlinkClick>
              </a:rPr>
              <a:t>https://www.tcd.ie/ssp/undergraduate/study-abroad/outgoing/</a:t>
            </a:r>
            <a:endParaRPr lang="en-IE" b="0" dirty="0">
              <a:solidFill>
                <a:srgbClr val="0070C0"/>
              </a:solidFill>
            </a:endParaRPr>
          </a:p>
          <a:p>
            <a:pPr marL="342900" indent="-342900">
              <a:buFont typeface="Arial" panose="020B0604020202020204" pitchFamily="34" charset="0"/>
              <a:buChar char="•"/>
            </a:pPr>
            <a:r>
              <a:rPr lang="en-IE" dirty="0"/>
              <a:t>On Academic issues, stay in touch with your coordinator</a:t>
            </a:r>
            <a:r>
              <a:rPr lang="en-IE" b="0" dirty="0"/>
              <a:t>(s) via their </a:t>
            </a:r>
            <a:r>
              <a:rPr lang="en-IE" b="0" u="sng" dirty="0"/>
              <a:t>exchange email address</a:t>
            </a:r>
            <a:r>
              <a:rPr lang="en-IE" b="0" dirty="0"/>
              <a:t>:</a:t>
            </a:r>
          </a:p>
          <a:p>
            <a:pPr lvl="2"/>
            <a:r>
              <a:rPr lang="en-IE" dirty="0"/>
              <a:t>Especially important if you fail modules that jeapordize your ability to get requisite ECTS.</a:t>
            </a:r>
          </a:p>
          <a:p>
            <a:pPr marL="342900" indent="-342900">
              <a:buFont typeface="Arial" panose="020B0604020202020204" pitchFamily="34" charset="0"/>
              <a:buChar char="•"/>
            </a:pPr>
            <a:r>
              <a:rPr lang="en-IE" dirty="0"/>
              <a:t>For pastoral issues, stay in touch with your college tutor</a:t>
            </a:r>
          </a:p>
          <a:p>
            <a:pPr lvl="2"/>
            <a:r>
              <a:rPr lang="en-IE" dirty="0"/>
              <a:t>It is recommended that you contact your tutor before you leave for Erasmus to let them know that you will be going away.</a:t>
            </a:r>
          </a:p>
          <a:p>
            <a:pPr marL="342900" indent="-342900">
              <a:buFont typeface="Arial" panose="020B0604020202020204" pitchFamily="34" charset="0"/>
              <a:buChar char="•"/>
            </a:pPr>
            <a:r>
              <a:rPr lang="en-IE" dirty="0"/>
              <a:t>For queries about the Erasmus grant contact </a:t>
            </a:r>
            <a:r>
              <a:rPr lang="en-IE" dirty="0">
                <a:hlinkClick r:id="rId3"/>
              </a:rPr>
              <a:t>Erasmus.Outgoing@tcd.ie</a:t>
            </a:r>
            <a:endParaRPr lang="en-IE" dirty="0"/>
          </a:p>
          <a:p>
            <a:pPr marL="342900" indent="-342900">
              <a:buFont typeface="Arial" panose="020B0604020202020204" pitchFamily="34" charset="0"/>
              <a:buChar char="•"/>
            </a:pPr>
            <a:r>
              <a:rPr lang="en-IE" dirty="0"/>
              <a:t>For other queries, contact your Programme Administrator</a:t>
            </a:r>
          </a:p>
        </p:txBody>
      </p:sp>
    </p:spTree>
    <p:extLst>
      <p:ext uri="{BB962C8B-B14F-4D97-AF65-F5344CB8AC3E}">
        <p14:creationId xmlns:p14="http://schemas.microsoft.com/office/powerpoint/2010/main" val="38671028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Coordinators and Executive officers</a:t>
            </a:r>
          </a:p>
        </p:txBody>
      </p:sp>
      <p:sp>
        <p:nvSpPr>
          <p:cNvPr id="3" name="Text Placeholder 2"/>
          <p:cNvSpPr>
            <a:spLocks noGrp="1"/>
          </p:cNvSpPr>
          <p:nvPr>
            <p:ph type="body" sz="quarter" idx="10"/>
          </p:nvPr>
        </p:nvSpPr>
        <p:spPr>
          <a:xfrm>
            <a:off x="828675" y="1584512"/>
            <a:ext cx="7500938" cy="4832763"/>
          </a:xfrm>
        </p:spPr>
        <p:txBody>
          <a:bodyPr vert="horz" lIns="0" tIns="0" rIns="0" bIns="0" rtlCol="0" anchor="t">
            <a:noAutofit/>
          </a:bodyPr>
          <a:lstStyle/>
          <a:p>
            <a:r>
              <a:rPr lang="en-GB" dirty="0"/>
              <a:t>Business – </a:t>
            </a:r>
            <a:r>
              <a:rPr lang="en-GB" dirty="0" err="1"/>
              <a:t>Déirdre</a:t>
            </a:r>
            <a:r>
              <a:rPr lang="en-GB" dirty="0"/>
              <a:t> Crowe</a:t>
            </a:r>
          </a:p>
          <a:p>
            <a:pPr lvl="1">
              <a:spcBef>
                <a:spcPts val="0"/>
              </a:spcBef>
            </a:pPr>
            <a:r>
              <a:rPr lang="en-GB" dirty="0"/>
              <a:t>Email: </a:t>
            </a:r>
            <a:r>
              <a:rPr lang="en-GB" dirty="0">
                <a:hlinkClick r:id="rId2"/>
              </a:rPr>
              <a:t>business.exchange@tcd.ie</a:t>
            </a:r>
            <a:endParaRPr lang="en-GB" dirty="0"/>
          </a:p>
          <a:p>
            <a:pPr marL="0" lvl="1" indent="0">
              <a:buNone/>
            </a:pPr>
            <a:r>
              <a:rPr lang="en-GB" b="1" dirty="0"/>
              <a:t>Economics – Michael Wycherley</a:t>
            </a:r>
          </a:p>
          <a:p>
            <a:pPr marL="0" lvl="1">
              <a:spcBef>
                <a:spcPts val="0"/>
              </a:spcBef>
            </a:pPr>
            <a:r>
              <a:rPr lang="en-GB" dirty="0"/>
              <a:t>Email: </a:t>
            </a:r>
            <a:r>
              <a:rPr lang="en-GB" dirty="0">
                <a:hlinkClick r:id="rId3"/>
              </a:rPr>
              <a:t>Econ.Exchange@tcd.ie</a:t>
            </a:r>
            <a:endParaRPr lang="en-GB" dirty="0"/>
          </a:p>
          <a:p>
            <a:pPr marL="0" lvl="1" indent="0">
              <a:buNone/>
            </a:pPr>
            <a:r>
              <a:rPr lang="en-GB" b="1" dirty="0"/>
              <a:t>Political Science – Emanuel Coman</a:t>
            </a:r>
          </a:p>
          <a:p>
            <a:pPr lvl="1">
              <a:spcBef>
                <a:spcPts val="0"/>
              </a:spcBef>
            </a:pPr>
            <a:r>
              <a:rPr lang="en-GB" dirty="0"/>
              <a:t>Email: </a:t>
            </a:r>
            <a:r>
              <a:rPr lang="en-GB" dirty="0">
                <a:hlinkClick r:id="rId4"/>
              </a:rPr>
              <a:t>PoliticalScienceExchange@tcd.ie</a:t>
            </a:r>
            <a:r>
              <a:rPr lang="en-GB" dirty="0"/>
              <a:t>  </a:t>
            </a:r>
          </a:p>
          <a:p>
            <a:pPr marL="0" lvl="1" indent="0">
              <a:buNone/>
            </a:pPr>
            <a:r>
              <a:rPr lang="en-GB" b="1" dirty="0"/>
              <a:t>Philosophy – John Divers</a:t>
            </a:r>
          </a:p>
          <a:p>
            <a:pPr lvl="1">
              <a:spcBef>
                <a:spcPts val="0"/>
              </a:spcBef>
            </a:pPr>
            <a:r>
              <a:rPr lang="en-GB" dirty="0"/>
              <a:t>Email: </a:t>
            </a:r>
            <a:r>
              <a:rPr lang="en-GB" dirty="0" err="1">
                <a:ea typeface="+mn-lt"/>
                <a:cs typeface="+mn-lt"/>
              </a:rPr>
              <a:t>diversj@tcd.ie</a:t>
            </a:r>
            <a:endParaRPr lang="en-GB" dirty="0">
              <a:ea typeface="Calibri"/>
              <a:cs typeface="Calibri"/>
            </a:endParaRPr>
          </a:p>
          <a:p>
            <a:pPr marL="0" lvl="1" indent="0">
              <a:buNone/>
            </a:pPr>
            <a:r>
              <a:rPr lang="en-GB" b="1" dirty="0"/>
              <a:t>Sociology – Annatina </a:t>
            </a:r>
            <a:r>
              <a:rPr lang="en-GB" b="1" dirty="0" err="1"/>
              <a:t>Aerne</a:t>
            </a:r>
            <a:endParaRPr lang="en-GB" b="1" dirty="0"/>
          </a:p>
          <a:p>
            <a:pPr lvl="1">
              <a:spcBef>
                <a:spcPts val="0"/>
              </a:spcBef>
            </a:pPr>
            <a:r>
              <a:rPr lang="en-GB" dirty="0"/>
              <a:t>Email: </a:t>
            </a:r>
            <a:r>
              <a:rPr lang="en-GB" dirty="0" err="1"/>
              <a:t>aernea@tcd.ie</a:t>
            </a:r>
            <a:endParaRPr lang="en-GB" dirty="0"/>
          </a:p>
          <a:p>
            <a:pPr marL="0" lvl="1" indent="0">
              <a:buNone/>
            </a:pPr>
            <a:r>
              <a:rPr lang="en-IE" b="1" dirty="0"/>
              <a:t>SSP Study Abroad (Michael </a:t>
            </a:r>
            <a:r>
              <a:rPr lang="en-IE" b="1" dirty="0" err="1"/>
              <a:t>Enearu</a:t>
            </a:r>
            <a:r>
              <a:rPr lang="en-IE" b="1" dirty="0"/>
              <a:t>)</a:t>
            </a:r>
            <a:endParaRPr lang="en-GB" b="1" dirty="0"/>
          </a:p>
          <a:p>
            <a:pPr lvl="1">
              <a:spcBef>
                <a:spcPts val="0"/>
              </a:spcBef>
            </a:pPr>
            <a:r>
              <a:rPr lang="en-GB" dirty="0"/>
              <a:t>Email: </a:t>
            </a:r>
            <a:r>
              <a:rPr lang="en-GB" dirty="0">
                <a:hlinkClick r:id="rId5"/>
              </a:rPr>
              <a:t>sspsabr@tcd.ie</a:t>
            </a:r>
            <a:endParaRPr lang="en-GB" dirty="0"/>
          </a:p>
          <a:p>
            <a:pPr lvl="1">
              <a:spcBef>
                <a:spcPts val="0"/>
              </a:spcBef>
            </a:pPr>
            <a:endParaRPr lang="en-GB" dirty="0">
              <a:ea typeface="Calibri"/>
              <a:cs typeface="Calibri"/>
            </a:endParaRPr>
          </a:p>
          <a:p>
            <a:pPr marL="0" lvl="1" indent="0">
              <a:spcBef>
                <a:spcPts val="0"/>
              </a:spcBef>
              <a:buNone/>
            </a:pPr>
            <a:endParaRPr lang="en-GB" dirty="0"/>
          </a:p>
        </p:txBody>
      </p:sp>
    </p:spTree>
    <p:extLst>
      <p:ext uri="{BB962C8B-B14F-4D97-AF65-F5344CB8AC3E}">
        <p14:creationId xmlns:p14="http://schemas.microsoft.com/office/powerpoint/2010/main" val="85561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1530" y="3617947"/>
            <a:ext cx="7500939" cy="1701210"/>
          </a:xfrm>
        </p:spPr>
        <p:txBody>
          <a:bodyPr/>
          <a:lstStyle/>
          <a:p>
            <a:pPr algn="ctr"/>
            <a:r>
              <a:rPr lang="en-GB" sz="6600" dirty="0"/>
              <a:t>Thank You</a:t>
            </a:r>
            <a:br>
              <a:rPr lang="en-GB" dirty="0"/>
            </a:br>
            <a:br>
              <a:rPr lang="en-GB" dirty="0"/>
            </a:br>
            <a:r>
              <a:rPr lang="en-IE" sz="3600" b="0" dirty="0"/>
              <a:t>Remember, we are here to support you whilst on exchange – STAY IN TOUCH! </a:t>
            </a:r>
            <a:br>
              <a:rPr lang="en-IE" sz="3600" b="0" dirty="0"/>
            </a:br>
            <a:endParaRPr lang="en-GB" dirty="0"/>
          </a:p>
        </p:txBody>
      </p:sp>
    </p:spTree>
    <p:extLst>
      <p:ext uri="{BB962C8B-B14F-4D97-AF65-F5344CB8AC3E}">
        <p14:creationId xmlns:p14="http://schemas.microsoft.com/office/powerpoint/2010/main" val="173462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38524-92D3-063E-F9AD-1797967B7A71}"/>
              </a:ext>
            </a:extLst>
          </p:cNvPr>
          <p:cNvSpPr>
            <a:spLocks noGrp="1"/>
          </p:cNvSpPr>
          <p:nvPr>
            <p:ph type="title"/>
          </p:nvPr>
        </p:nvSpPr>
        <p:spPr>
          <a:xfrm>
            <a:off x="828674" y="360000"/>
            <a:ext cx="7500939" cy="561600"/>
          </a:xfrm>
        </p:spPr>
        <p:txBody>
          <a:bodyPr anchor="b">
            <a:normAutofit/>
          </a:bodyPr>
          <a:lstStyle/>
          <a:p>
            <a:r>
              <a:rPr lang="en-US" dirty="0"/>
              <a:t>Summary</a:t>
            </a:r>
          </a:p>
        </p:txBody>
      </p:sp>
      <p:pic>
        <p:nvPicPr>
          <p:cNvPr id="6" name="Picture 5" descr="A diagram of a document&#10;&#10;AI-generated content may be incorrect.">
            <a:extLst>
              <a:ext uri="{FF2B5EF4-FFF2-40B4-BE49-F238E27FC236}">
                <a16:creationId xmlns:a16="http://schemas.microsoft.com/office/drawing/2014/main" id="{9D882204-F5AD-81CC-D158-12AFA46416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436" y="1567543"/>
            <a:ext cx="7284476" cy="4662065"/>
          </a:xfrm>
          <a:prstGeom prst="rect">
            <a:avLst/>
          </a:prstGeom>
          <a:noFill/>
        </p:spPr>
      </p:pic>
    </p:spTree>
    <p:extLst>
      <p:ext uri="{BB962C8B-B14F-4D97-AF65-F5344CB8AC3E}">
        <p14:creationId xmlns:p14="http://schemas.microsoft.com/office/powerpoint/2010/main" val="29921200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9B3B8-1602-B05A-F9A3-81594410C7F0}"/>
              </a:ext>
            </a:extLst>
          </p:cNvPr>
          <p:cNvSpPr>
            <a:spLocks noGrp="1"/>
          </p:cNvSpPr>
          <p:nvPr>
            <p:ph type="title"/>
          </p:nvPr>
        </p:nvSpPr>
        <p:spPr/>
        <p:txBody>
          <a:bodyPr/>
          <a:lstStyle/>
          <a:p>
            <a:r>
              <a:rPr lang="en-US" dirty="0"/>
              <a:t>Preparing to go away </a:t>
            </a:r>
          </a:p>
        </p:txBody>
      </p:sp>
      <p:sp>
        <p:nvSpPr>
          <p:cNvPr id="4" name="Text Placeholder 3">
            <a:extLst>
              <a:ext uri="{FF2B5EF4-FFF2-40B4-BE49-F238E27FC236}">
                <a16:creationId xmlns:a16="http://schemas.microsoft.com/office/drawing/2014/main" id="{87317F5E-CA61-9C3C-F330-B2B4A0E48883}"/>
              </a:ext>
            </a:extLst>
          </p:cNvPr>
          <p:cNvSpPr>
            <a:spLocks noGrp="1"/>
          </p:cNvSpPr>
          <p:nvPr>
            <p:ph type="body" sz="quarter" idx="11"/>
          </p:nvPr>
        </p:nvSpPr>
        <p:spPr/>
        <p:txBody>
          <a:bodyPr/>
          <a:lstStyle/>
          <a:p>
            <a:endParaRPr lang="en-US"/>
          </a:p>
        </p:txBody>
      </p:sp>
      <p:sp>
        <p:nvSpPr>
          <p:cNvPr id="8" name="Text Placeholder 2">
            <a:extLst>
              <a:ext uri="{FF2B5EF4-FFF2-40B4-BE49-F238E27FC236}">
                <a16:creationId xmlns:a16="http://schemas.microsoft.com/office/drawing/2014/main" id="{026C21CC-7517-34D4-979B-05169EE4DC25}"/>
              </a:ext>
            </a:extLst>
          </p:cNvPr>
          <p:cNvSpPr>
            <a:spLocks noGrp="1"/>
          </p:cNvSpPr>
          <p:nvPr>
            <p:ph type="body" sz="quarter" idx="10"/>
          </p:nvPr>
        </p:nvSpPr>
        <p:spPr>
          <a:xfrm>
            <a:off x="821531" y="1476000"/>
            <a:ext cx="7500938" cy="4832763"/>
          </a:xfrm>
        </p:spPr>
        <p:txBody>
          <a:bodyPr vert="horz" lIns="0" tIns="0" rIns="0" bIns="0" rtlCol="0" anchor="t">
            <a:noAutofit/>
          </a:bodyPr>
          <a:lstStyle/>
          <a:p>
            <a:pPr marL="342900" indent="-342900">
              <a:buFont typeface="Arial" panose="020B0604020202020204" pitchFamily="34" charset="0"/>
              <a:buChar char="•"/>
            </a:pPr>
            <a:r>
              <a:rPr lang="en-GB" dirty="0"/>
              <a:t>TCD Global sends your name to the host institution. </a:t>
            </a:r>
          </a:p>
          <a:p>
            <a:pPr marL="660400" lvl="1" indent="-342900">
              <a:buFont typeface="Arial" panose="020B0604020202020204" pitchFamily="34" charset="0"/>
              <a:buChar char="•"/>
            </a:pPr>
            <a:r>
              <a:rPr lang="en-GB" b="0" dirty="0"/>
              <a:t>From March onwards. </a:t>
            </a:r>
            <a:r>
              <a:rPr lang="en-GB" b="0" i="1" dirty="0"/>
              <a:t>Ongoing now</a:t>
            </a:r>
            <a:r>
              <a:rPr lang="en-GB" b="0" dirty="0"/>
              <a:t>. </a:t>
            </a:r>
          </a:p>
          <a:p>
            <a:pPr marL="342900" indent="-342900">
              <a:buFont typeface="Arial" panose="020B0604020202020204" pitchFamily="34" charset="0"/>
              <a:buChar char="•"/>
            </a:pPr>
            <a:r>
              <a:rPr lang="en-GB" dirty="0"/>
              <a:t>Host institution invites you to apply/register. </a:t>
            </a:r>
          </a:p>
          <a:p>
            <a:pPr marL="660400" lvl="1" indent="-342900">
              <a:buFont typeface="Arial" panose="020B0604020202020204" pitchFamily="34" charset="0"/>
              <a:buChar char="•"/>
            </a:pPr>
            <a:r>
              <a:rPr lang="en-GB" dirty="0"/>
              <a:t>Dates vary! Don’t miss deadlines! </a:t>
            </a:r>
            <a:r>
              <a:rPr lang="en-GB" i="1" dirty="0"/>
              <a:t>Act quickly! </a:t>
            </a:r>
            <a:endParaRPr lang="en-GB" b="0" i="1" dirty="0"/>
          </a:p>
          <a:p>
            <a:pPr marL="342900" indent="-342900">
              <a:buFont typeface="Arial" panose="020B0604020202020204" pitchFamily="34" charset="0"/>
              <a:buChar char="•"/>
            </a:pPr>
            <a:r>
              <a:rPr lang="en-GB" dirty="0"/>
              <a:t>Travel and accommodation – your responsibility. </a:t>
            </a:r>
          </a:p>
          <a:p>
            <a:pPr marL="660400" lvl="1" indent="-342900">
              <a:buFont typeface="Arial" panose="020B0604020202020204" pitchFamily="34" charset="0"/>
              <a:buChar char="•"/>
            </a:pPr>
            <a:r>
              <a:rPr lang="en-GB" b="0" dirty="0"/>
              <a:t>Start planning early but make commitments at your own risk until you are registered with host &amp; sure to pass your 2</a:t>
            </a:r>
            <a:r>
              <a:rPr lang="en-GB" b="0" baseline="30000" dirty="0"/>
              <a:t>nd</a:t>
            </a:r>
            <a:r>
              <a:rPr lang="en-GB" b="0" dirty="0"/>
              <a:t> (SF) year with at least a second class honour (2.2). </a:t>
            </a:r>
          </a:p>
          <a:p>
            <a:pPr marL="911225" lvl="2" indent="-342900"/>
            <a:r>
              <a:rPr lang="en-GB" dirty="0"/>
              <a:t>TCD supplementals in late August: if you cannot proceed to 3</a:t>
            </a:r>
            <a:r>
              <a:rPr lang="en-GB" baseline="30000" dirty="0"/>
              <a:t>rd</a:t>
            </a:r>
            <a:r>
              <a:rPr lang="en-GB" dirty="0"/>
              <a:t> year, you cannot go on exchange. </a:t>
            </a:r>
          </a:p>
          <a:p>
            <a:pPr marL="660400" lvl="1" indent="-342900">
              <a:buFont typeface="Arial" panose="020B0604020202020204" pitchFamily="34" charset="0"/>
              <a:buChar char="•"/>
            </a:pPr>
            <a:r>
              <a:rPr lang="en-US" sz="2000" dirty="0"/>
              <a:t>Non-EU students - check visa requirements. Host will advise. Consult relevant Embassy here. May need to deal with Embassy in your home country if there for the summer.</a:t>
            </a:r>
          </a:p>
          <a:p>
            <a:pPr marL="660400" lvl="1" indent="-342900">
              <a:buFont typeface="Arial" panose="020B0604020202020204" pitchFamily="34" charset="0"/>
              <a:buChar char="•"/>
            </a:pPr>
            <a:endParaRPr lang="en-GB" b="0" dirty="0"/>
          </a:p>
          <a:p>
            <a:pPr marL="342900" indent="-342900">
              <a:buFont typeface="Arial" panose="020B0604020202020204" pitchFamily="34" charset="0"/>
              <a:buChar char="•"/>
            </a:pPr>
            <a:endParaRPr lang="en-GB" b="0" dirty="0"/>
          </a:p>
          <a:p>
            <a:pPr lvl="1">
              <a:spcBef>
                <a:spcPts val="0"/>
              </a:spcBef>
            </a:pPr>
            <a:endParaRPr lang="en-GB" dirty="0">
              <a:ea typeface="Calibri"/>
              <a:cs typeface="Calibri"/>
            </a:endParaRPr>
          </a:p>
          <a:p>
            <a:pPr marL="0" lvl="1" indent="0">
              <a:spcBef>
                <a:spcPts val="0"/>
              </a:spcBef>
              <a:buNone/>
            </a:pPr>
            <a:endParaRPr lang="en-GB" dirty="0"/>
          </a:p>
        </p:txBody>
      </p:sp>
    </p:spTree>
    <p:extLst>
      <p:ext uri="{BB962C8B-B14F-4D97-AF65-F5344CB8AC3E}">
        <p14:creationId xmlns:p14="http://schemas.microsoft.com/office/powerpoint/2010/main" val="2596856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5B2B7-97D6-0752-F937-7D24B18F0D7F}"/>
              </a:ext>
            </a:extLst>
          </p:cNvPr>
          <p:cNvSpPr>
            <a:spLocks noGrp="1"/>
          </p:cNvSpPr>
          <p:nvPr>
            <p:ph type="title"/>
          </p:nvPr>
        </p:nvSpPr>
        <p:spPr/>
        <p:txBody>
          <a:bodyPr/>
          <a:lstStyle/>
          <a:p>
            <a:r>
              <a:rPr lang="en-US" dirty="0"/>
              <a:t>Academic checklist</a:t>
            </a:r>
          </a:p>
        </p:txBody>
      </p:sp>
      <p:sp>
        <p:nvSpPr>
          <p:cNvPr id="3" name="Text Placeholder 2">
            <a:extLst>
              <a:ext uri="{FF2B5EF4-FFF2-40B4-BE49-F238E27FC236}">
                <a16:creationId xmlns:a16="http://schemas.microsoft.com/office/drawing/2014/main" id="{8040ACEB-6311-C750-157B-A5B2AA081C4F}"/>
              </a:ext>
            </a:extLst>
          </p:cNvPr>
          <p:cNvSpPr>
            <a:spLocks noGrp="1"/>
          </p:cNvSpPr>
          <p:nvPr>
            <p:ph type="body" sz="quarter" idx="10"/>
          </p:nvPr>
        </p:nvSpPr>
        <p:spPr>
          <a:xfrm>
            <a:off x="171724" y="1619818"/>
            <a:ext cx="8814838" cy="4040188"/>
          </a:xfrm>
        </p:spPr>
        <p:txBody>
          <a:bodyPr/>
          <a:lstStyle/>
          <a:p>
            <a:pPr marL="342900" indent="-342900">
              <a:buFont typeface="Arial" panose="020B0604020202020204" pitchFamily="34" charset="0"/>
              <a:buChar char="•"/>
            </a:pPr>
            <a:r>
              <a:rPr lang="en-US" dirty="0"/>
              <a:t>Pre-Approved Modules Form (PAM)</a:t>
            </a:r>
          </a:p>
          <a:p>
            <a:pPr marL="660400" lvl="1" indent="-342900">
              <a:lnSpc>
                <a:spcPct val="134000"/>
              </a:lnSpc>
              <a:spcBef>
                <a:spcPts val="300"/>
              </a:spcBef>
              <a:buFont typeface="Arial" panose="020B0604020202020204" pitchFamily="34" charset="0"/>
              <a:buChar char="•"/>
            </a:pPr>
            <a:r>
              <a:rPr lang="en-US" dirty="0"/>
              <a:t>L</a:t>
            </a:r>
            <a:r>
              <a:rPr lang="en-US" b="0" dirty="0"/>
              <a:t>ist modules you would like to take as well as some back-up modules in case you cannot do your preferred ones. Modules will be approved by coordinators for each subject. Timing varies by host institution (at or after registration, before or soon after arrival).</a:t>
            </a:r>
          </a:p>
          <a:p>
            <a:pPr marL="660400" lvl="1" indent="-342900">
              <a:lnSpc>
                <a:spcPct val="134000"/>
              </a:lnSpc>
              <a:spcBef>
                <a:spcPts val="300"/>
              </a:spcBef>
              <a:buFont typeface="Arial" panose="020B0604020202020204" pitchFamily="34" charset="0"/>
              <a:buChar char="•"/>
            </a:pPr>
            <a:r>
              <a:rPr lang="en-US" dirty="0"/>
              <a:t>Download template from SSP Study Abroad website. </a:t>
            </a:r>
            <a:endParaRPr lang="en-US" b="0" dirty="0"/>
          </a:p>
          <a:p>
            <a:pPr marL="342900" indent="-342900">
              <a:buFont typeface="Arial" panose="020B0604020202020204" pitchFamily="34" charset="0"/>
              <a:buChar char="•"/>
            </a:pPr>
            <a:r>
              <a:rPr lang="en-US" dirty="0"/>
              <a:t>Learning Agreement</a:t>
            </a:r>
          </a:p>
          <a:p>
            <a:pPr marL="660400" lvl="1" indent="-342900">
              <a:lnSpc>
                <a:spcPct val="134000"/>
              </a:lnSpc>
              <a:spcBef>
                <a:spcPts val="300"/>
              </a:spcBef>
              <a:buFont typeface="Arial" panose="020B0604020202020204" pitchFamily="34" charset="0"/>
              <a:buChar char="•"/>
            </a:pPr>
            <a:r>
              <a:rPr lang="en-US" b="0" dirty="0"/>
              <a:t>Only approved modules should be included in the LA so extra modules on the PAM are advised. The LA may be changed if a course is not what you expected. </a:t>
            </a:r>
          </a:p>
          <a:p>
            <a:pPr marL="660400" lvl="1" indent="-342900">
              <a:lnSpc>
                <a:spcPct val="134000"/>
              </a:lnSpc>
              <a:spcBef>
                <a:spcPts val="300"/>
              </a:spcBef>
              <a:buFont typeface="Arial" panose="020B0604020202020204" pitchFamily="34" charset="0"/>
              <a:buChar char="•"/>
            </a:pPr>
            <a:r>
              <a:rPr lang="en-US" sz="2000" dirty="0"/>
              <a:t>May be on-line (OLA) if host also uses the on-line portal or via SSP Form.</a:t>
            </a:r>
          </a:p>
          <a:p>
            <a:pPr lvl="1" indent="0">
              <a:lnSpc>
                <a:spcPct val="134000"/>
              </a:lnSpc>
              <a:spcBef>
                <a:spcPts val="300"/>
              </a:spcBef>
              <a:buNone/>
            </a:pPr>
            <a:r>
              <a:rPr lang="en-US" b="0" dirty="0">
                <a:solidFill>
                  <a:srgbClr val="FF0000"/>
                </a:solidFill>
              </a:rPr>
              <a:t>All forms submitted via MS </a:t>
            </a:r>
            <a:r>
              <a:rPr lang="en-US" dirty="0">
                <a:solidFill>
                  <a:srgbClr val="FF0000"/>
                </a:solidFill>
              </a:rPr>
              <a:t>Forms (via SSP website), NOT BY EMAIL!</a:t>
            </a:r>
            <a:endParaRPr lang="en-US" b="0" dirty="0">
              <a:solidFill>
                <a:srgbClr val="FF0000"/>
              </a:solidFill>
            </a:endParaRPr>
          </a:p>
          <a:p>
            <a:pPr marL="660400" lvl="1" indent="-342900">
              <a:buFont typeface="Arial" panose="020B0604020202020204" pitchFamily="34" charset="0"/>
              <a:buChar char="•"/>
            </a:pPr>
            <a:endParaRPr lang="en-US" b="0" dirty="0">
              <a:solidFill>
                <a:srgbClr val="FF0000"/>
              </a:solidFill>
            </a:endParaRPr>
          </a:p>
          <a:p>
            <a:pPr marL="342900" indent="-342900">
              <a:buFont typeface="Arial" panose="020B0604020202020204" pitchFamily="34" charset="0"/>
              <a:buChar char="•"/>
            </a:pPr>
            <a:endParaRPr lang="en-US" b="0" dirty="0"/>
          </a:p>
        </p:txBody>
      </p:sp>
      <p:sp>
        <p:nvSpPr>
          <p:cNvPr id="4" name="Text Placeholder 3">
            <a:extLst>
              <a:ext uri="{FF2B5EF4-FFF2-40B4-BE49-F238E27FC236}">
                <a16:creationId xmlns:a16="http://schemas.microsoft.com/office/drawing/2014/main" id="{707AC4F4-7912-1E57-727C-C83AC577BCD1}"/>
              </a:ext>
            </a:extLst>
          </p:cNvPr>
          <p:cNvSpPr>
            <a:spLocks noGrp="1"/>
          </p:cNvSpPr>
          <p:nvPr>
            <p:ph type="body" sz="quarter" idx="11"/>
          </p:nvPr>
        </p:nvSpPr>
        <p:spPr/>
        <p:txBody>
          <a:bodyPr/>
          <a:lstStyle/>
          <a:p>
            <a:r>
              <a:rPr lang="en-US" dirty="0">
                <a:solidFill>
                  <a:srgbClr val="FF0000"/>
                </a:solidFill>
              </a:rPr>
              <a:t>https://</a:t>
            </a:r>
            <a:r>
              <a:rPr lang="en-US" dirty="0" err="1">
                <a:solidFill>
                  <a:srgbClr val="FF0000"/>
                </a:solidFill>
              </a:rPr>
              <a:t>www.tcd.ie</a:t>
            </a:r>
            <a:r>
              <a:rPr lang="en-US" dirty="0">
                <a:solidFill>
                  <a:srgbClr val="FF0000"/>
                </a:solidFill>
              </a:rPr>
              <a:t>/</a:t>
            </a:r>
            <a:r>
              <a:rPr lang="en-US" dirty="0" err="1">
                <a:solidFill>
                  <a:srgbClr val="FF0000"/>
                </a:solidFill>
              </a:rPr>
              <a:t>ssp</a:t>
            </a:r>
            <a:r>
              <a:rPr lang="en-US" dirty="0">
                <a:solidFill>
                  <a:srgbClr val="FF0000"/>
                </a:solidFill>
              </a:rPr>
              <a:t>/undergraduate/study-abroad/outgoing/</a:t>
            </a:r>
          </a:p>
        </p:txBody>
      </p:sp>
    </p:spTree>
    <p:extLst>
      <p:ext uri="{BB962C8B-B14F-4D97-AF65-F5344CB8AC3E}">
        <p14:creationId xmlns:p14="http://schemas.microsoft.com/office/powerpoint/2010/main" val="3119116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6613" y="988828"/>
            <a:ext cx="2949178" cy="1600200"/>
          </a:xfrm>
        </p:spPr>
        <p:txBody>
          <a:bodyPr/>
          <a:lstStyle/>
          <a:p>
            <a:r>
              <a:rPr lang="en-IE" dirty="0"/>
              <a:t>The Learning Agreement</a:t>
            </a: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33335" y="1707921"/>
            <a:ext cx="2531534" cy="3669506"/>
          </a:xfrm>
        </p:spPr>
      </p:pic>
      <p:sp>
        <p:nvSpPr>
          <p:cNvPr id="6" name="Text Placeholder 5"/>
          <p:cNvSpPr>
            <a:spLocks noGrp="1"/>
          </p:cNvSpPr>
          <p:nvPr>
            <p:ph type="body" sz="half" idx="2"/>
          </p:nvPr>
        </p:nvSpPr>
        <p:spPr>
          <a:xfrm>
            <a:off x="329610" y="2713721"/>
            <a:ext cx="3903726" cy="3059758"/>
          </a:xfrm>
        </p:spPr>
        <p:txBody>
          <a:bodyPr>
            <a:normAutofit/>
          </a:bodyPr>
          <a:lstStyle/>
          <a:p>
            <a:pPr marL="214313" indent="-214313">
              <a:buFont typeface="Arial" panose="020B0604020202020204" pitchFamily="34" charset="0"/>
              <a:buChar char="•"/>
            </a:pPr>
            <a:r>
              <a:rPr lang="en-IE" sz="1800" dirty="0"/>
              <a:t>This is a very important document</a:t>
            </a:r>
          </a:p>
          <a:p>
            <a:pPr marL="557213" lvl="1" indent="-214313">
              <a:buFont typeface="Arial" panose="020B0604020202020204" pitchFamily="34" charset="0"/>
              <a:buChar char="•"/>
            </a:pPr>
            <a:r>
              <a:rPr lang="en-IE" sz="1400" dirty="0"/>
              <a:t>You must complete the Learning agreement</a:t>
            </a:r>
          </a:p>
          <a:p>
            <a:pPr marL="557213" lvl="1" indent="-214313">
              <a:buFont typeface="Arial" panose="020B0604020202020204" pitchFamily="34" charset="0"/>
              <a:buChar char="•"/>
            </a:pPr>
            <a:r>
              <a:rPr lang="en-IE" sz="1400" dirty="0"/>
              <a:t>Have it signed by your TCD coordinator(s)</a:t>
            </a:r>
          </a:p>
          <a:p>
            <a:pPr marL="557213" lvl="1" indent="-214313">
              <a:buFont typeface="Arial" panose="020B0604020202020204" pitchFamily="34" charset="0"/>
              <a:buChar char="•"/>
            </a:pPr>
            <a:r>
              <a:rPr lang="en-IE" sz="1400" dirty="0"/>
              <a:t>Have it signed and stamped by your host University</a:t>
            </a:r>
          </a:p>
          <a:p>
            <a:pPr lvl="1"/>
            <a:r>
              <a:rPr lang="en-IE" sz="1800" b="1" dirty="0"/>
              <a:t>All changes to the learning agreement must be approved by your TCD coordinators</a:t>
            </a:r>
            <a:endParaRPr lang="en-IE" sz="1400" b="1" dirty="0"/>
          </a:p>
          <a:p>
            <a:pPr marL="214313" indent="-214313">
              <a:buFont typeface="Arial" panose="020B0604020202020204" pitchFamily="34" charset="0"/>
              <a:buChar char="•"/>
            </a:pPr>
            <a:endParaRPr lang="en-IE" sz="1800" dirty="0"/>
          </a:p>
        </p:txBody>
      </p:sp>
      <p:pic>
        <p:nvPicPr>
          <p:cNvPr id="3" name="Picture 2">
            <a:extLst>
              <a:ext uri="{FF2B5EF4-FFF2-40B4-BE49-F238E27FC236}">
                <a16:creationId xmlns:a16="http://schemas.microsoft.com/office/drawing/2014/main" id="{319E5218-C908-C54C-B163-F6A5B0CD0838}"/>
              </a:ext>
            </a:extLst>
          </p:cNvPr>
          <p:cNvPicPr>
            <a:picLocks noChangeAspect="1"/>
          </p:cNvPicPr>
          <p:nvPr/>
        </p:nvPicPr>
        <p:blipFill>
          <a:blip r:embed="rId3"/>
          <a:stretch>
            <a:fillRect/>
          </a:stretch>
        </p:blipFill>
        <p:spPr>
          <a:xfrm>
            <a:off x="6473612" y="1707922"/>
            <a:ext cx="2595245" cy="3669506"/>
          </a:xfrm>
          <a:prstGeom prst="rect">
            <a:avLst/>
          </a:prstGeom>
        </p:spPr>
      </p:pic>
    </p:spTree>
    <p:extLst>
      <p:ext uri="{BB962C8B-B14F-4D97-AF65-F5344CB8AC3E}">
        <p14:creationId xmlns:p14="http://schemas.microsoft.com/office/powerpoint/2010/main" val="27244187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33335" y="1707921"/>
            <a:ext cx="2531534" cy="3669506"/>
          </a:xfrm>
        </p:spPr>
      </p:pic>
      <p:sp>
        <p:nvSpPr>
          <p:cNvPr id="10" name="Text Placeholder 5">
            <a:extLst>
              <a:ext uri="{FF2B5EF4-FFF2-40B4-BE49-F238E27FC236}">
                <a16:creationId xmlns:a16="http://schemas.microsoft.com/office/drawing/2014/main" id="{25453679-D72D-844E-A613-7D00E09C460B}"/>
              </a:ext>
            </a:extLst>
          </p:cNvPr>
          <p:cNvSpPr>
            <a:spLocks noGrp="1"/>
          </p:cNvSpPr>
          <p:nvPr>
            <p:ph type="body" sz="half" idx="2"/>
          </p:nvPr>
        </p:nvSpPr>
        <p:spPr>
          <a:xfrm>
            <a:off x="629841" y="2057400"/>
            <a:ext cx="2949178" cy="3811588"/>
          </a:xfrm>
        </p:spPr>
        <p:txBody>
          <a:bodyPr>
            <a:normAutofit/>
          </a:bodyPr>
          <a:lstStyle/>
          <a:p>
            <a:pPr algn="ctr"/>
            <a:r>
              <a:rPr lang="en-IE" sz="2800" dirty="0"/>
              <a:t>The Learning Agreement</a:t>
            </a:r>
            <a:endParaRPr lang="en-IE" b="1" dirty="0"/>
          </a:p>
          <a:p>
            <a:r>
              <a:rPr lang="en-IE" sz="1400" b="1" dirty="0"/>
              <a:t>If students deviate from the programme of study agreed upon in their learning agreement, coordinators are not obliged to accept non-approved modules, which could jeopardize the student’s ability to progress.</a:t>
            </a:r>
          </a:p>
          <a:p>
            <a:pPr marL="214313" indent="-214313">
              <a:buFont typeface="Arial" panose="020B0604020202020204" pitchFamily="34" charset="0"/>
              <a:buChar char="•"/>
            </a:pPr>
            <a:endParaRPr lang="en-IE" dirty="0"/>
          </a:p>
        </p:txBody>
      </p:sp>
      <p:pic>
        <p:nvPicPr>
          <p:cNvPr id="11" name="Picture 2" descr="Image result for attention symbol">
            <a:extLst>
              <a:ext uri="{FF2B5EF4-FFF2-40B4-BE49-F238E27FC236}">
                <a16:creationId xmlns:a16="http://schemas.microsoft.com/office/drawing/2014/main" id="{8631901B-0F9E-3D41-8821-CB3EB6DA15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0946" y="4513199"/>
            <a:ext cx="1119097" cy="9661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90E96209-1082-134C-BB9A-F605D384A6C1}"/>
              </a:ext>
            </a:extLst>
          </p:cNvPr>
          <p:cNvPicPr>
            <a:picLocks noChangeAspect="1"/>
          </p:cNvPicPr>
          <p:nvPr/>
        </p:nvPicPr>
        <p:blipFill>
          <a:blip r:embed="rId4"/>
          <a:stretch>
            <a:fillRect/>
          </a:stretch>
        </p:blipFill>
        <p:spPr>
          <a:xfrm>
            <a:off x="6473612" y="1707922"/>
            <a:ext cx="2595245" cy="3669506"/>
          </a:xfrm>
          <a:prstGeom prst="rect">
            <a:avLst/>
          </a:prstGeom>
        </p:spPr>
      </p:pic>
    </p:spTree>
    <p:extLst>
      <p:ext uri="{BB962C8B-B14F-4D97-AF65-F5344CB8AC3E}">
        <p14:creationId xmlns:p14="http://schemas.microsoft.com/office/powerpoint/2010/main" val="24603146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FFFD-BC1F-05EF-A0D5-D47145D1B7C4}"/>
              </a:ext>
            </a:extLst>
          </p:cNvPr>
          <p:cNvSpPr>
            <a:spLocks noGrp="1"/>
          </p:cNvSpPr>
          <p:nvPr>
            <p:ph type="title"/>
          </p:nvPr>
        </p:nvSpPr>
        <p:spPr/>
        <p:txBody>
          <a:bodyPr/>
          <a:lstStyle/>
          <a:p>
            <a:r>
              <a:rPr lang="en-US" dirty="0"/>
              <a:t>Applying for an Erasmus+ mobility grant </a:t>
            </a:r>
          </a:p>
        </p:txBody>
      </p:sp>
      <p:sp>
        <p:nvSpPr>
          <p:cNvPr id="3" name="Content Placeholder 2">
            <a:extLst>
              <a:ext uri="{FF2B5EF4-FFF2-40B4-BE49-F238E27FC236}">
                <a16:creationId xmlns:a16="http://schemas.microsoft.com/office/drawing/2014/main" id="{BC29E363-63ED-CF62-56FD-CDD1879A3FAA}"/>
              </a:ext>
            </a:extLst>
          </p:cNvPr>
          <p:cNvSpPr>
            <a:spLocks noGrp="1"/>
          </p:cNvSpPr>
          <p:nvPr>
            <p:ph idx="1"/>
          </p:nvPr>
        </p:nvSpPr>
        <p:spPr/>
        <p:txBody>
          <a:bodyPr/>
          <a:lstStyle/>
          <a:p>
            <a:pPr marL="342900" indent="-342900">
              <a:buFont typeface="Arial" panose="020B0604020202020204" pitchFamily="34" charset="0"/>
              <a:buChar char="•"/>
            </a:pPr>
            <a:r>
              <a:rPr lang="en-US" b="0" dirty="0">
                <a:latin typeface="Calibri" panose="020F0502020204030204" pitchFamily="34" charset="0"/>
                <a:cs typeface="Calibri" panose="020F0502020204030204" pitchFamily="34" charset="0"/>
              </a:rPr>
              <a:t>From </a:t>
            </a:r>
            <a:r>
              <a:rPr lang="en-IE" b="0" i="0" dirty="0">
                <a:effectLst/>
                <a:highlight>
                  <a:srgbClr val="FFFFFF"/>
                </a:highlight>
                <a:latin typeface="Calibri" panose="020F0502020204030204" pitchFamily="34" charset="0"/>
                <a:cs typeface="Calibri" panose="020F0502020204030204" pitchFamily="34" charset="0"/>
              </a:rPr>
              <a:t>€</a:t>
            </a:r>
            <a:r>
              <a:rPr lang="en-US" b="0" dirty="0">
                <a:latin typeface="Calibri" panose="020F0502020204030204" pitchFamily="34" charset="0"/>
                <a:cs typeface="Calibri" panose="020F0502020204030204" pitchFamily="34" charset="0"/>
              </a:rPr>
              <a:t>300 to </a:t>
            </a:r>
            <a:r>
              <a:rPr lang="en-IE" b="0" i="0" dirty="0">
                <a:effectLst/>
                <a:highlight>
                  <a:srgbClr val="FFFFFF"/>
                </a:highlight>
                <a:latin typeface="Calibri" panose="020F0502020204030204" pitchFamily="34" charset="0"/>
                <a:cs typeface="Calibri" panose="020F0502020204030204" pitchFamily="34" charset="0"/>
              </a:rPr>
              <a:t>€</a:t>
            </a:r>
            <a:r>
              <a:rPr lang="en-US" b="0" dirty="0">
                <a:latin typeface="Calibri" panose="020F0502020204030204" pitchFamily="34" charset="0"/>
                <a:cs typeface="Calibri" panose="020F0502020204030204" pitchFamily="34" charset="0"/>
              </a:rPr>
              <a:t>450 per month.</a:t>
            </a:r>
          </a:p>
          <a:p>
            <a:pPr marL="660400" lvl="1" indent="-342900">
              <a:buFont typeface="Arial" panose="020B0604020202020204" pitchFamily="34" charset="0"/>
              <a:buChar char="•"/>
            </a:pPr>
            <a:r>
              <a:rPr lang="en-US" b="0" dirty="0">
                <a:latin typeface="Calibri" panose="020F0502020204030204" pitchFamily="34" charset="0"/>
                <a:cs typeface="Calibri" panose="020F0502020204030204" pitchFamily="34" charset="0"/>
              </a:rPr>
              <a:t>Not affecting SUSI grants and the NI Student Loan, but check with the Academic Registry Financial Aid Officer about other grants/loans.</a:t>
            </a:r>
          </a:p>
          <a:p>
            <a:pPr marL="342900" indent="-342900">
              <a:buFont typeface="Arial" panose="020B0604020202020204" pitchFamily="34" charset="0"/>
              <a:buChar char="•"/>
            </a:pPr>
            <a:r>
              <a:rPr lang="en-US" b="0" dirty="0">
                <a:latin typeface="Calibri" panose="020F0502020204030204" pitchFamily="34" charset="0"/>
                <a:cs typeface="Calibri" panose="020F0502020204030204" pitchFamily="34" charset="0"/>
              </a:rPr>
              <a:t>Two instalments (80% and 20%). </a:t>
            </a:r>
          </a:p>
          <a:p>
            <a:pPr marL="342900" indent="-342900">
              <a:buFont typeface="Arial" panose="020B0604020202020204" pitchFamily="34" charset="0"/>
              <a:buChar char="•"/>
            </a:pPr>
            <a:r>
              <a:rPr lang="en-US" b="0" dirty="0">
                <a:latin typeface="Calibri" panose="020F0502020204030204" pitchFamily="34" charset="0"/>
                <a:cs typeface="Calibri" panose="020F0502020204030204" pitchFamily="34" charset="0"/>
              </a:rPr>
              <a:t>To apply:</a:t>
            </a:r>
          </a:p>
          <a:p>
            <a:pPr marL="660400" lvl="1" indent="-342900">
              <a:buFont typeface="Arial" panose="020B0604020202020204" pitchFamily="34" charset="0"/>
              <a:buChar char="•"/>
            </a:pPr>
            <a:r>
              <a:rPr lang="en-US" dirty="0">
                <a:latin typeface="Calibri" panose="020F0502020204030204" pitchFamily="34" charset="0"/>
                <a:cs typeface="Calibri" panose="020F0502020204030204" pitchFamily="34" charset="0"/>
              </a:rPr>
              <a:t>Send the following things to </a:t>
            </a:r>
            <a:r>
              <a:rPr lang="en-US" dirty="0" err="1">
                <a:solidFill>
                  <a:srgbClr val="FF0000"/>
                </a:solidFill>
                <a:latin typeface="Calibri" panose="020F0502020204030204" pitchFamily="34" charset="0"/>
                <a:cs typeface="Calibri" panose="020F0502020204030204" pitchFamily="34" charset="0"/>
              </a:rPr>
              <a:t>erasmus.outgoing@tcd.ie</a:t>
            </a:r>
            <a:endParaRPr lang="en-US" dirty="0">
              <a:solidFill>
                <a:srgbClr val="FF0000"/>
              </a:solidFill>
              <a:latin typeface="Calibri" panose="020F0502020204030204" pitchFamily="34" charset="0"/>
              <a:cs typeface="Calibri" panose="020F0502020204030204" pitchFamily="34" charset="0"/>
            </a:endParaRPr>
          </a:p>
          <a:p>
            <a:pPr marL="911225" lvl="2" indent="-342900"/>
            <a:r>
              <a:rPr lang="en-US" dirty="0">
                <a:latin typeface="Calibri" panose="020F0502020204030204" pitchFamily="34" charset="0"/>
                <a:cs typeface="Calibri" panose="020F0502020204030204" pitchFamily="34" charset="0"/>
              </a:rPr>
              <a:t>Erasmus+ grant agreement (signed by you)</a:t>
            </a:r>
          </a:p>
          <a:p>
            <a:pPr marL="911225" lvl="2" indent="-342900"/>
            <a:r>
              <a:rPr lang="en-US" b="0" dirty="0">
                <a:latin typeface="Calibri" panose="020F0502020204030204" pitchFamily="34" charset="0"/>
                <a:cs typeface="Calibri" panose="020F0502020204030204" pitchFamily="34" charset="0"/>
              </a:rPr>
              <a:t>Learning agreement</a:t>
            </a:r>
          </a:p>
          <a:p>
            <a:pPr marL="911225" lvl="2" indent="-342900"/>
            <a:r>
              <a:rPr lang="en-US" dirty="0">
                <a:latin typeface="Calibri" panose="020F0502020204030204" pitchFamily="34" charset="0"/>
                <a:cs typeface="Calibri" panose="020F0502020204030204" pitchFamily="34" charset="0"/>
              </a:rPr>
              <a:t>Confirmation of arrival/departure (for second payment)</a:t>
            </a:r>
          </a:p>
          <a:p>
            <a:pPr lvl="1" indent="0">
              <a:buNone/>
            </a:pPr>
            <a:endParaRPr lang="en-US" b="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AFD9B75E-BEF6-F24F-63B1-3FEBF2CB7294}"/>
              </a:ext>
            </a:extLst>
          </p:cNvPr>
          <p:cNvSpPr txBox="1"/>
          <p:nvPr/>
        </p:nvSpPr>
        <p:spPr>
          <a:xfrm>
            <a:off x="737755" y="921600"/>
            <a:ext cx="8952510" cy="369332"/>
          </a:xfrm>
          <a:prstGeom prst="rect">
            <a:avLst/>
          </a:prstGeom>
          <a:noFill/>
        </p:spPr>
        <p:txBody>
          <a:bodyPr wrap="square">
            <a:spAutoFit/>
          </a:bodyPr>
          <a:lstStyle/>
          <a:p>
            <a:r>
              <a:rPr lang="en-IE" sz="1800" dirty="0">
                <a:solidFill>
                  <a:srgbClr val="FF0000"/>
                </a:solidFill>
              </a:rPr>
              <a:t>https://</a:t>
            </a:r>
            <a:r>
              <a:rPr lang="en-IE" sz="1800" dirty="0" err="1">
                <a:solidFill>
                  <a:srgbClr val="FF0000"/>
                </a:solidFill>
              </a:rPr>
              <a:t>www.tcd.ie</a:t>
            </a:r>
            <a:r>
              <a:rPr lang="en-IE" sz="1800" dirty="0">
                <a:solidFill>
                  <a:srgbClr val="FF0000"/>
                </a:solidFill>
              </a:rPr>
              <a:t>/study/study-abroad/outbound/apply/apply-</a:t>
            </a:r>
            <a:r>
              <a:rPr lang="en-IE" sz="1800" dirty="0" err="1">
                <a:solidFill>
                  <a:srgbClr val="FF0000"/>
                </a:solidFill>
              </a:rPr>
              <a:t>erasmus.php</a:t>
            </a:r>
            <a:endParaRPr lang="en-IE" sz="1800" dirty="0">
              <a:solidFill>
                <a:srgbClr val="FF0000"/>
              </a:solidFill>
            </a:endParaRPr>
          </a:p>
        </p:txBody>
      </p:sp>
    </p:spTree>
    <p:extLst>
      <p:ext uri="{BB962C8B-B14F-4D97-AF65-F5344CB8AC3E}">
        <p14:creationId xmlns:p14="http://schemas.microsoft.com/office/powerpoint/2010/main" val="5194402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Requirements While Away</a:t>
            </a:r>
          </a:p>
        </p:txBody>
      </p:sp>
      <p:sp>
        <p:nvSpPr>
          <p:cNvPr id="5" name="Content Placeholder 4"/>
          <p:cNvSpPr>
            <a:spLocks noGrp="1"/>
          </p:cNvSpPr>
          <p:nvPr>
            <p:ph idx="1"/>
          </p:nvPr>
        </p:nvSpPr>
        <p:spPr/>
        <p:txBody>
          <a:bodyPr/>
          <a:lstStyle/>
          <a:p>
            <a:r>
              <a:rPr lang="en-IE" dirty="0"/>
              <a:t>Full Year Exchanges</a:t>
            </a:r>
          </a:p>
          <a:p>
            <a:pPr lvl="1"/>
            <a:r>
              <a:rPr lang="en-IE" dirty="0"/>
              <a:t>Students must </a:t>
            </a:r>
            <a:r>
              <a:rPr lang="en-IE" b="1" i="1" dirty="0"/>
              <a:t>enrol in modules equivalent to 60 ECTS</a:t>
            </a:r>
          </a:p>
          <a:p>
            <a:pPr lvl="2"/>
            <a:r>
              <a:rPr lang="en-IE" dirty="0"/>
              <a:t>The </a:t>
            </a:r>
            <a:r>
              <a:rPr lang="en-IE" i="1" dirty="0"/>
              <a:t>results will be calculated on the best relevant 45 ECTS</a:t>
            </a:r>
            <a:endParaRPr lang="en-IE" dirty="0"/>
          </a:p>
          <a:p>
            <a:pPr marL="0" lvl="1" indent="0">
              <a:buNone/>
            </a:pPr>
            <a:r>
              <a:rPr lang="en-IE" dirty="0"/>
              <a:t>------------------------------------------------------------------------------------------------</a:t>
            </a:r>
          </a:p>
          <a:p>
            <a:r>
              <a:rPr lang="en-IE" dirty="0"/>
              <a:t>One Term Exchanges</a:t>
            </a:r>
          </a:p>
          <a:p>
            <a:pPr lvl="1"/>
            <a:r>
              <a:rPr lang="en-IE" dirty="0"/>
              <a:t>Students must </a:t>
            </a:r>
            <a:r>
              <a:rPr lang="en-IE" b="1" i="1" dirty="0"/>
              <a:t>enrol in modules equivalent to 30 ECTS</a:t>
            </a:r>
          </a:p>
          <a:p>
            <a:pPr lvl="2"/>
            <a:r>
              <a:rPr lang="en-IE" dirty="0"/>
              <a:t>The result will be calculated on the best relevant 20 ECTS</a:t>
            </a:r>
          </a:p>
          <a:p>
            <a:pPr lvl="1"/>
            <a:r>
              <a:rPr lang="en-IE" u="sng" dirty="0"/>
              <a:t>For the term spent in TCD students take 30 ECTS</a:t>
            </a:r>
            <a:r>
              <a:rPr lang="en-IE" dirty="0"/>
              <a:t>.</a:t>
            </a:r>
          </a:p>
          <a:p>
            <a:pPr marL="0" lvl="1" indent="0">
              <a:buNone/>
            </a:pPr>
            <a:r>
              <a:rPr lang="en-US" sz="2000" dirty="0">
                <a:solidFill>
                  <a:srgbClr val="FF0000"/>
                </a:solidFill>
              </a:rPr>
              <a:t>Ensure that you cover any prerequisites for your intended SS modules/capstone.</a:t>
            </a:r>
          </a:p>
          <a:p>
            <a:pPr marL="0" lvl="1" indent="0">
              <a:buNone/>
            </a:pPr>
            <a:endParaRPr lang="en-IE" dirty="0"/>
          </a:p>
        </p:txBody>
      </p:sp>
    </p:spTree>
    <p:extLst>
      <p:ext uri="{BB962C8B-B14F-4D97-AF65-F5344CB8AC3E}">
        <p14:creationId xmlns:p14="http://schemas.microsoft.com/office/powerpoint/2010/main" val="13793344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Requirements While Away</a:t>
            </a:r>
          </a:p>
        </p:txBody>
      </p:sp>
      <p:sp>
        <p:nvSpPr>
          <p:cNvPr id="5" name="Content Placeholder 4"/>
          <p:cNvSpPr>
            <a:spLocks noGrp="1"/>
          </p:cNvSpPr>
          <p:nvPr>
            <p:ph idx="1"/>
          </p:nvPr>
        </p:nvSpPr>
        <p:spPr>
          <a:xfrm>
            <a:off x="821531" y="1117923"/>
            <a:ext cx="7500938" cy="5252731"/>
          </a:xfrm>
        </p:spPr>
        <p:txBody>
          <a:bodyPr>
            <a:normAutofit fontScale="92500" lnSpcReduction="10000"/>
          </a:bodyPr>
          <a:lstStyle/>
          <a:p>
            <a:pPr marL="342900" indent="-342900">
              <a:buFont typeface="Arial" panose="020B0604020202020204" pitchFamily="34" charset="0"/>
              <a:buChar char="•"/>
            </a:pPr>
            <a:endParaRPr lang="en-IE" b="0" dirty="0"/>
          </a:p>
          <a:p>
            <a:pPr marL="342900" indent="-342900">
              <a:buFont typeface="Arial" panose="020B0604020202020204" pitchFamily="34" charset="0"/>
              <a:buChar char="•"/>
            </a:pPr>
            <a:r>
              <a:rPr lang="en-US" b="0" dirty="0"/>
              <a:t>Please ensure your official transcript is sent to your main coordinator as soon as the official transcript from the host university becomes available.</a:t>
            </a:r>
            <a:endParaRPr lang="en-IE" b="0" dirty="0"/>
          </a:p>
          <a:p>
            <a:pPr marL="342900" indent="-342900">
              <a:buFont typeface="Arial" panose="020B0604020202020204" pitchFamily="34" charset="0"/>
              <a:buChar char="•"/>
            </a:pPr>
            <a:r>
              <a:rPr lang="en-IE" b="0" dirty="0"/>
              <a:t>Your grades will be translated using the School conversion tables (see SSP website).</a:t>
            </a:r>
          </a:p>
          <a:p>
            <a:pPr marL="342900" indent="-342900">
              <a:buFont typeface="Arial" panose="020B0604020202020204" pitchFamily="34" charset="0"/>
              <a:buChar char="•"/>
            </a:pPr>
            <a:r>
              <a:rPr lang="en-IE" b="0" dirty="0"/>
              <a:t>If you fail to meet requirements, either by failing to get the requisite number of ECTS or by taking modules not deemed appropriate, your exchange will not be validated and your will have to repeat the year.</a:t>
            </a:r>
          </a:p>
          <a:p>
            <a:pPr marL="342900" indent="-342900">
              <a:buFont typeface="Arial" panose="020B0604020202020204" pitchFamily="34" charset="0"/>
              <a:buChar char="•"/>
            </a:pPr>
            <a:r>
              <a:rPr lang="en-IE" b="0" dirty="0"/>
              <a:t>If one semester exchange – you may have to front/back load modules during the TCD semester. OME does not allow this – will be done manually. </a:t>
            </a:r>
          </a:p>
          <a:p>
            <a:pPr marL="342900" indent="-342900">
              <a:buFont typeface="Arial" panose="020B0604020202020204" pitchFamily="34" charset="0"/>
              <a:buChar char="•"/>
            </a:pPr>
            <a:r>
              <a:rPr lang="en-IE" b="0" dirty="0"/>
              <a:t>Register as normal with TCD for 3</a:t>
            </a:r>
            <a:r>
              <a:rPr lang="en-IE" b="0" baseline="30000" dirty="0"/>
              <a:t>rd</a:t>
            </a:r>
            <a:r>
              <a:rPr lang="en-IE" b="0" dirty="0"/>
              <a:t> year. </a:t>
            </a:r>
          </a:p>
          <a:p>
            <a:pPr marL="660400" lvl="1" indent="-342900">
              <a:buFont typeface="Arial" panose="020B0604020202020204" pitchFamily="34" charset="0"/>
              <a:buChar char="•"/>
            </a:pPr>
            <a:r>
              <a:rPr lang="en-IE" dirty="0"/>
              <a:t>You will still pay TCD fees (not host fees) and receive any grants/scholarships as normal. SUSI Top-up available. </a:t>
            </a:r>
          </a:p>
          <a:p>
            <a:pPr marL="660400" lvl="1" indent="-342900">
              <a:buFont typeface="Arial" panose="020B0604020202020204" pitchFamily="34" charset="0"/>
              <a:buChar char="•"/>
            </a:pPr>
            <a:r>
              <a:rPr lang="en-IE" b="0" dirty="0"/>
              <a:t>TAP students should contact TAP office about other supports.</a:t>
            </a:r>
          </a:p>
          <a:p>
            <a:endParaRPr lang="en-IE" dirty="0"/>
          </a:p>
        </p:txBody>
      </p:sp>
    </p:spTree>
    <p:extLst>
      <p:ext uri="{BB962C8B-B14F-4D97-AF65-F5344CB8AC3E}">
        <p14:creationId xmlns:p14="http://schemas.microsoft.com/office/powerpoint/2010/main" val="32624314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Trinity_PPT_Calibri_Option1">
  <a:themeElements>
    <a:clrScheme name="Trinity College">
      <a:dk1>
        <a:sysClr val="windowText" lastClr="000000"/>
      </a:dk1>
      <a:lt1>
        <a:sysClr val="window" lastClr="FFFFFF"/>
      </a:lt1>
      <a:dk2>
        <a:srgbClr val="3E6DB2"/>
      </a:dk2>
      <a:lt2>
        <a:srgbClr val="FFFFFF"/>
      </a:lt2>
      <a:accent1>
        <a:srgbClr val="4F81BD"/>
      </a:accent1>
      <a:accent2>
        <a:srgbClr val="0E73B9"/>
      </a:accent2>
      <a:accent3>
        <a:srgbClr val="7C7C7C"/>
      </a:accent3>
      <a:accent4>
        <a:srgbClr val="A6A6A6"/>
      </a:accent4>
      <a:accent5>
        <a:srgbClr val="4F81BD"/>
      </a:accent5>
      <a:accent6>
        <a:srgbClr val="3E6DB2"/>
      </a:accent6>
      <a:hlink>
        <a:srgbClr val="000000"/>
      </a:hlink>
      <a:folHlink>
        <a:srgbClr val="000000"/>
      </a:folHlink>
    </a:clrScheme>
    <a:fontScheme name="Trinity Colleg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2b37510-6b93-4020-b7e1-d7cc46fd8609">
      <Terms xmlns="http://schemas.microsoft.com/office/infopath/2007/PartnerControls"/>
    </lcf76f155ced4ddcb4097134ff3c332f>
    <TaxCatchAll xmlns="c1b4825d-536b-4771-8a7b-836a16232cb5" xsi:nil="true"/>
    <Document xmlns="d2b37510-6b93-4020-b7e1-d7cc46fd8609" xsi:nil="true"/>
    <Semester xmlns="d2b37510-6b93-4020-b7e1-d7cc46fd860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CE0071640BB949B2C1C697A5D6EFF0" ma:contentTypeVersion="19" ma:contentTypeDescription="Create a new document." ma:contentTypeScope="" ma:versionID="8d2b55be5fef6298226356ee053a2e29">
  <xsd:schema xmlns:xsd="http://www.w3.org/2001/XMLSchema" xmlns:xs="http://www.w3.org/2001/XMLSchema" xmlns:p="http://schemas.microsoft.com/office/2006/metadata/properties" xmlns:ns2="d2b37510-6b93-4020-b7e1-d7cc46fd8609" xmlns:ns3="c1b4825d-536b-4771-8a7b-836a16232cb5" targetNamespace="http://schemas.microsoft.com/office/2006/metadata/properties" ma:root="true" ma:fieldsID="c333aed94483de7d64baac08fa48e0f6" ns2:_="" ns3:_="">
    <xsd:import namespace="d2b37510-6b93-4020-b7e1-d7cc46fd8609"/>
    <xsd:import namespace="c1b4825d-536b-4771-8a7b-836a16232cb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Document" minOccurs="0"/>
                <xsd:element ref="ns2:Semest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b37510-6b93-4020-b7e1-d7cc46fd86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d9b36d8-e8b0-4d46-88aa-db730269cdb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Document" ma:index="25" nillable="true" ma:displayName="Document" ma:format="Dropdown" ma:internalName="Document">
      <xsd:simpleType>
        <xsd:restriction base="dms:Choice">
          <xsd:enumeration value="Choice 1"/>
          <xsd:enumeration value="Choice 2"/>
          <xsd:enumeration value="Choice 3"/>
        </xsd:restriction>
      </xsd:simpleType>
    </xsd:element>
    <xsd:element name="Semester" ma:index="26" nillable="true" ma:displayName="Semester" ma:format="Dropdown" ma:internalName="Semester">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c1b4825d-536b-4771-8a7b-836a16232cb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91c8926-9ded-44d4-9247-99fb1bc1bd9c}" ma:internalName="TaxCatchAll" ma:showField="CatchAllData" ma:web="c1b4825d-536b-4771-8a7b-836a16232cb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F903E5-781E-4D7E-AE90-BAF94444C21A}">
  <ds:schemaRefs>
    <ds:schemaRef ds:uri="d2b37510-6b93-4020-b7e1-d7cc46fd8609"/>
    <ds:schemaRef ds:uri="http://schemas.microsoft.com/office/2006/documentManagement/types"/>
    <ds:schemaRef ds:uri="http://schemas.microsoft.com/office/2006/metadata/properties"/>
    <ds:schemaRef ds:uri="http://purl.org/dc/terms/"/>
    <ds:schemaRef ds:uri="http://schemas.microsoft.com/office/infopath/2007/PartnerControls"/>
    <ds:schemaRef ds:uri="c1b4825d-536b-4771-8a7b-836a16232cb5"/>
    <ds:schemaRef ds:uri="http://purl.org/dc/elements/1.1/"/>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7FE87FA0-7094-4903-9A93-D170768492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b37510-6b93-4020-b7e1-d7cc46fd8609"/>
    <ds:schemaRef ds:uri="c1b4825d-536b-4771-8a7b-836a16232c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35D199-CD80-413E-B122-800DCE6294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Trinity_PPT_Calibri_Option1</Template>
  <TotalTime>1801</TotalTime>
  <Words>958</Words>
  <Application>Microsoft Macintosh PowerPoint</Application>
  <PresentationFormat>On-screen Show (4:3)</PresentationFormat>
  <Paragraphs>85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Minion Pro</vt:lpstr>
      <vt:lpstr>Trinity_PPT_Calibri_Option1</vt:lpstr>
      <vt:lpstr>Study Abroad Information Session School of Social Sciences and Philosophy and Trinity Business School </vt:lpstr>
      <vt:lpstr>Summary</vt:lpstr>
      <vt:lpstr>Preparing to go away </vt:lpstr>
      <vt:lpstr>Academic checklist</vt:lpstr>
      <vt:lpstr>The Learning Agreement</vt:lpstr>
      <vt:lpstr>PowerPoint Presentation</vt:lpstr>
      <vt:lpstr>Applying for an Erasmus+ mobility grant </vt:lpstr>
      <vt:lpstr>Requirements While Away</vt:lpstr>
      <vt:lpstr>Requirements While Away</vt:lpstr>
      <vt:lpstr>Support While Away</vt:lpstr>
      <vt:lpstr>Coordinators and Executive officers</vt:lpstr>
      <vt:lpstr>Thank You  Remember, we are here to support you whilst on exchange – STAY IN TOUCH!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Calibri Bold 26pt</dc:title>
  <dc:creator>Administrator</dc:creator>
  <cp:lastModifiedBy>Yekaterina Chzhen</cp:lastModifiedBy>
  <cp:revision>54</cp:revision>
  <cp:lastPrinted>2019-11-04T16:20:00Z</cp:lastPrinted>
  <dcterms:created xsi:type="dcterms:W3CDTF">2015-04-21T16:55:16Z</dcterms:created>
  <dcterms:modified xsi:type="dcterms:W3CDTF">2025-04-03T14:10:54Z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0x01010057CE0071640BB949B2C1C697A5D6EFF0</vt:lpwstr>
  </property>
</Properties>
</file>