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4"/>
  </p:sldMasterIdLst>
  <p:notesMasterIdLst>
    <p:notesMasterId r:id="rId29"/>
  </p:notesMasterIdLst>
  <p:sldIdLst>
    <p:sldId id="3446" r:id="rId5"/>
    <p:sldId id="3355" r:id="rId6"/>
    <p:sldId id="3373" r:id="rId7"/>
    <p:sldId id="3445" r:id="rId8"/>
    <p:sldId id="3384" r:id="rId9"/>
    <p:sldId id="3454" r:id="rId10"/>
    <p:sldId id="3389" r:id="rId11"/>
    <p:sldId id="3387" r:id="rId12"/>
    <p:sldId id="3456" r:id="rId13"/>
    <p:sldId id="3417" r:id="rId14"/>
    <p:sldId id="3505" r:id="rId15"/>
    <p:sldId id="3508" r:id="rId16"/>
    <p:sldId id="3485" r:id="rId17"/>
    <p:sldId id="3486" r:id="rId18"/>
    <p:sldId id="3375" r:id="rId19"/>
    <p:sldId id="3386" r:id="rId20"/>
    <p:sldId id="3361" r:id="rId21"/>
    <p:sldId id="3338" r:id="rId22"/>
    <p:sldId id="3465" r:id="rId23"/>
    <p:sldId id="3466" r:id="rId24"/>
    <p:sldId id="3339" r:id="rId25"/>
    <p:sldId id="3380" r:id="rId26"/>
    <p:sldId id="3457" r:id="rId27"/>
    <p:sldId id="3390" r:id="rId28"/>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20F45F-DA7B-FA50-3973-6D20C447CC75}" name="Jane Hackett" initials="JH" userId="S::HACKETJA@tcd.ie::e1409abf-d510-4604-8d37-3213e860a8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0F8"/>
    <a:srgbClr val="50555A"/>
    <a:srgbClr val="0569B9"/>
    <a:srgbClr val="001E69"/>
    <a:srgbClr val="823278"/>
    <a:srgbClr val="DC281E"/>
    <a:srgbClr val="FF641E"/>
    <a:srgbClr val="C8AA78"/>
    <a:srgbClr val="FFD200"/>
    <a:srgbClr val="D2E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BE5F6E-1B86-447C-858F-274BB96D7819}" v="28" dt="2026-09-07T14:20:18.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76" autoAdjust="0"/>
    <p:restoredTop sz="96343" autoAdjust="0"/>
  </p:normalViewPr>
  <p:slideViewPr>
    <p:cSldViewPr snapToGrid="0" showGuides="1">
      <p:cViewPr varScale="1">
        <p:scale>
          <a:sx n="59" d="100"/>
          <a:sy n="59" d="100"/>
        </p:scale>
        <p:origin x="1196" y="52"/>
      </p:cViewPr>
      <p:guideLst/>
    </p:cSldViewPr>
  </p:slideViewPr>
  <p:outlineViewPr>
    <p:cViewPr>
      <p:scale>
        <a:sx n="33" d="100"/>
        <a:sy n="33" d="100"/>
      </p:scale>
      <p:origin x="0" y="-600"/>
    </p:cViewPr>
  </p:outlineViewPr>
  <p:notesTextViewPr>
    <p:cViewPr>
      <p:scale>
        <a:sx n="1" d="1"/>
        <a:sy n="1" d="1"/>
      </p:scale>
      <p:origin x="0" y="0"/>
    </p:cViewPr>
  </p:notesTextViewPr>
  <p:notesViewPr>
    <p:cSldViewPr snapToGrid="0" showGuides="1">
      <p:cViewPr varScale="1">
        <p:scale>
          <a:sx n="50" d="100"/>
          <a:sy n="50" d="100"/>
        </p:scale>
        <p:origin x="2708" y="2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92922A-B893-4AD9-9A9C-3FA3911188BD}" type="doc">
      <dgm:prSet loTypeId="urn:microsoft.com/office/officeart/2005/8/layout/default" loCatId="list" qsTypeId="urn:microsoft.com/office/officeart/2005/8/quickstyle/simple1" qsCatId="simple" csTypeId="urn:microsoft.com/office/officeart/2005/8/colors/accent1_1" csCatId="accent1" phldr="1"/>
      <dgm:spPr/>
      <dgm:t>
        <a:bodyPr/>
        <a:lstStyle/>
        <a:p>
          <a:endParaRPr lang="en-US"/>
        </a:p>
      </dgm:t>
    </dgm:pt>
    <dgm:pt modelId="{8F6B712F-0D0C-43A1-9391-5B9A9C887E38}">
      <dgm:prSet custT="1"/>
      <dgm:spPr/>
      <dgm:t>
        <a:bodyPr/>
        <a:lstStyle/>
        <a:p>
          <a:r>
            <a:rPr lang="en-IE" sz="3200" b="1" dirty="0"/>
            <a:t>Vision</a:t>
          </a:r>
          <a:r>
            <a:rPr lang="en-IE" sz="2000" b="1" dirty="0"/>
            <a:t>  - </a:t>
          </a:r>
          <a:r>
            <a:rPr lang="en-IE" sz="2000" dirty="0"/>
            <a:t>We will be a university, a place, and a community where </a:t>
          </a:r>
          <a:r>
            <a:rPr lang="en-IE" sz="2000" b="1" dirty="0"/>
            <a:t>climate change </a:t>
          </a:r>
          <a:r>
            <a:rPr lang="en-IE" sz="2000" dirty="0"/>
            <a:t>and </a:t>
          </a:r>
          <a:r>
            <a:rPr lang="en-IE" sz="2000" b="1" dirty="0"/>
            <a:t>biodiversity loss </a:t>
          </a:r>
          <a:r>
            <a:rPr lang="en-IE" sz="2000" dirty="0"/>
            <a:t>are addressed in a holistic, integrated and </a:t>
          </a:r>
          <a:r>
            <a:rPr lang="en-IE" sz="2000" b="1" dirty="0"/>
            <a:t>health-focussed</a:t>
          </a:r>
          <a:r>
            <a:rPr lang="en-IE" sz="2000" dirty="0"/>
            <a:t> way to protect and restore our planetary home for future generations. </a:t>
          </a:r>
          <a:endParaRPr lang="en-US" sz="2000" dirty="0"/>
        </a:p>
      </dgm:t>
    </dgm:pt>
    <dgm:pt modelId="{65CD350E-A0F9-4EDE-B225-F28914702CF0}" type="parTrans" cxnId="{492C8418-12FB-48BC-8367-8C9C2FFEB1EB}">
      <dgm:prSet/>
      <dgm:spPr/>
      <dgm:t>
        <a:bodyPr/>
        <a:lstStyle/>
        <a:p>
          <a:endParaRPr lang="en-US" sz="1800"/>
        </a:p>
      </dgm:t>
    </dgm:pt>
    <dgm:pt modelId="{9A1E79F4-D671-4DD5-B6C6-F9934281F710}" type="sibTrans" cxnId="{492C8418-12FB-48BC-8367-8C9C2FFEB1EB}">
      <dgm:prSet/>
      <dgm:spPr/>
      <dgm:t>
        <a:bodyPr/>
        <a:lstStyle/>
        <a:p>
          <a:endParaRPr lang="en-US" sz="1800"/>
        </a:p>
      </dgm:t>
    </dgm:pt>
    <dgm:pt modelId="{0FF12E20-B71C-4A13-8BB9-E7F4B79DC4AB}">
      <dgm:prSet custT="1"/>
      <dgm:spPr/>
      <dgm:t>
        <a:bodyPr/>
        <a:lstStyle/>
        <a:p>
          <a:r>
            <a:rPr lang="en-IE" sz="3200" b="1" dirty="0"/>
            <a:t>Mission</a:t>
          </a:r>
          <a:r>
            <a:rPr lang="en-IE" sz="2000" b="1" dirty="0"/>
            <a:t> - </a:t>
          </a:r>
          <a:r>
            <a:rPr lang="en-IE" sz="2000" dirty="0"/>
            <a:t>To tackle climate and biodiversity challenges for a healthy planet and healthy people through our </a:t>
          </a:r>
          <a:r>
            <a:rPr lang="en-IE" sz="2000" b="1" dirty="0"/>
            <a:t>educational</a:t>
          </a:r>
          <a:r>
            <a:rPr lang="en-IE" sz="2000" dirty="0"/>
            <a:t> programmes, our </a:t>
          </a:r>
          <a:r>
            <a:rPr lang="en-IE" sz="2000" b="1" dirty="0"/>
            <a:t>research</a:t>
          </a:r>
          <a:r>
            <a:rPr lang="en-IE" sz="2000" dirty="0"/>
            <a:t> and innovation, and our day-to-day </a:t>
          </a:r>
          <a:r>
            <a:rPr lang="en-IE" sz="2000" b="1" dirty="0"/>
            <a:t>operations</a:t>
          </a:r>
          <a:r>
            <a:rPr lang="en-IE" sz="2000" dirty="0"/>
            <a:t>, both within Trinity and in partnership with external </a:t>
          </a:r>
          <a:r>
            <a:rPr lang="en-IE" sz="2000" b="0" dirty="0"/>
            <a:t>collaborators</a:t>
          </a:r>
          <a:r>
            <a:rPr lang="en-IE" sz="2000" dirty="0"/>
            <a:t> and </a:t>
          </a:r>
          <a:r>
            <a:rPr lang="en-IE" sz="2000" b="1" dirty="0"/>
            <a:t>communities</a:t>
          </a:r>
          <a:r>
            <a:rPr lang="en-IE" sz="2000" dirty="0"/>
            <a:t>. </a:t>
          </a:r>
          <a:endParaRPr lang="en-US" sz="2000" dirty="0"/>
        </a:p>
      </dgm:t>
    </dgm:pt>
    <dgm:pt modelId="{0D5A51FA-0F22-4633-B1B9-5262AA4E4380}" type="parTrans" cxnId="{DC1376F2-0170-4C70-A482-E6C27A47E041}">
      <dgm:prSet/>
      <dgm:spPr/>
      <dgm:t>
        <a:bodyPr/>
        <a:lstStyle/>
        <a:p>
          <a:endParaRPr lang="en-US" sz="1800"/>
        </a:p>
      </dgm:t>
    </dgm:pt>
    <dgm:pt modelId="{047BCA7E-A7A2-4B7B-BD91-0C11A20EBADD}" type="sibTrans" cxnId="{DC1376F2-0170-4C70-A482-E6C27A47E041}">
      <dgm:prSet/>
      <dgm:spPr/>
      <dgm:t>
        <a:bodyPr/>
        <a:lstStyle/>
        <a:p>
          <a:endParaRPr lang="en-US" sz="1800"/>
        </a:p>
      </dgm:t>
    </dgm:pt>
    <dgm:pt modelId="{2D9390DC-656C-4DB6-A95A-EA4CA81BFB88}" type="pres">
      <dgm:prSet presAssocID="{CC92922A-B893-4AD9-9A9C-3FA3911188BD}" presName="diagram" presStyleCnt="0">
        <dgm:presLayoutVars>
          <dgm:dir/>
          <dgm:resizeHandles val="exact"/>
        </dgm:presLayoutVars>
      </dgm:prSet>
      <dgm:spPr/>
    </dgm:pt>
    <dgm:pt modelId="{C9287461-F727-4C83-AFAE-D12DE4FE7560}" type="pres">
      <dgm:prSet presAssocID="{8F6B712F-0D0C-43A1-9391-5B9A9C887E38}" presName="node" presStyleLbl="node1" presStyleIdx="0" presStyleCnt="2" custScaleX="146041">
        <dgm:presLayoutVars>
          <dgm:bulletEnabled val="1"/>
        </dgm:presLayoutVars>
      </dgm:prSet>
      <dgm:spPr/>
    </dgm:pt>
    <dgm:pt modelId="{19070A43-4989-40F9-A461-9B45D4DCCE75}" type="pres">
      <dgm:prSet presAssocID="{9A1E79F4-D671-4DD5-B6C6-F9934281F710}" presName="sibTrans" presStyleCnt="0"/>
      <dgm:spPr/>
    </dgm:pt>
    <dgm:pt modelId="{278C91A9-F034-481F-899E-9BB698A21F5E}" type="pres">
      <dgm:prSet presAssocID="{0FF12E20-B71C-4A13-8BB9-E7F4B79DC4AB}" presName="node" presStyleLbl="node1" presStyleIdx="1" presStyleCnt="2" custScaleX="146041" custLinFactNeighborX="-1283" custLinFactNeighborY="5870">
        <dgm:presLayoutVars>
          <dgm:bulletEnabled val="1"/>
        </dgm:presLayoutVars>
      </dgm:prSet>
      <dgm:spPr/>
    </dgm:pt>
  </dgm:ptLst>
  <dgm:cxnLst>
    <dgm:cxn modelId="{492C8418-12FB-48BC-8367-8C9C2FFEB1EB}" srcId="{CC92922A-B893-4AD9-9A9C-3FA3911188BD}" destId="{8F6B712F-0D0C-43A1-9391-5B9A9C887E38}" srcOrd="0" destOrd="0" parTransId="{65CD350E-A0F9-4EDE-B225-F28914702CF0}" sibTransId="{9A1E79F4-D671-4DD5-B6C6-F9934281F710}"/>
    <dgm:cxn modelId="{78FDE841-646E-4DB0-BA39-CFB564A561F1}" type="presOf" srcId="{CC92922A-B893-4AD9-9A9C-3FA3911188BD}" destId="{2D9390DC-656C-4DB6-A95A-EA4CA81BFB88}" srcOrd="0" destOrd="0" presId="urn:microsoft.com/office/officeart/2005/8/layout/default"/>
    <dgm:cxn modelId="{414E478A-C604-442F-8A41-063797FEC444}" type="presOf" srcId="{8F6B712F-0D0C-43A1-9391-5B9A9C887E38}" destId="{C9287461-F727-4C83-AFAE-D12DE4FE7560}" srcOrd="0" destOrd="0" presId="urn:microsoft.com/office/officeart/2005/8/layout/default"/>
    <dgm:cxn modelId="{8B790AB0-1EA5-475C-B3A5-CBDD92621D07}" type="presOf" srcId="{0FF12E20-B71C-4A13-8BB9-E7F4B79DC4AB}" destId="{278C91A9-F034-481F-899E-9BB698A21F5E}" srcOrd="0" destOrd="0" presId="urn:microsoft.com/office/officeart/2005/8/layout/default"/>
    <dgm:cxn modelId="{DC1376F2-0170-4C70-A482-E6C27A47E041}" srcId="{CC92922A-B893-4AD9-9A9C-3FA3911188BD}" destId="{0FF12E20-B71C-4A13-8BB9-E7F4B79DC4AB}" srcOrd="1" destOrd="0" parTransId="{0D5A51FA-0F22-4633-B1B9-5262AA4E4380}" sibTransId="{047BCA7E-A7A2-4B7B-BD91-0C11A20EBADD}"/>
    <dgm:cxn modelId="{86A150C9-42B7-4CB7-A7B0-1866DA381F7B}" type="presParOf" srcId="{2D9390DC-656C-4DB6-A95A-EA4CA81BFB88}" destId="{C9287461-F727-4C83-AFAE-D12DE4FE7560}" srcOrd="0" destOrd="0" presId="urn:microsoft.com/office/officeart/2005/8/layout/default"/>
    <dgm:cxn modelId="{9207D153-7B71-4E4C-8B63-8E586E081F3D}" type="presParOf" srcId="{2D9390DC-656C-4DB6-A95A-EA4CA81BFB88}" destId="{19070A43-4989-40F9-A461-9B45D4DCCE75}" srcOrd="1" destOrd="0" presId="urn:microsoft.com/office/officeart/2005/8/layout/default"/>
    <dgm:cxn modelId="{F359562B-6BFA-4A2D-AA61-23A092361A23}" type="presParOf" srcId="{2D9390DC-656C-4DB6-A95A-EA4CA81BFB88}" destId="{278C91A9-F034-481F-899E-9BB698A21F5E}"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287461-F727-4C83-AFAE-D12DE4FE7560}">
      <dsp:nvSpPr>
        <dsp:cNvPr id="0" name=""/>
        <dsp:cNvSpPr/>
      </dsp:nvSpPr>
      <dsp:spPr>
        <a:xfrm>
          <a:off x="1518332" y="2263"/>
          <a:ext cx="5560265" cy="228439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IE" sz="3200" b="1" kern="1200" dirty="0"/>
            <a:t>Vision</a:t>
          </a:r>
          <a:r>
            <a:rPr lang="en-IE" sz="2000" b="1" kern="1200" dirty="0"/>
            <a:t>  - </a:t>
          </a:r>
          <a:r>
            <a:rPr lang="en-IE" sz="2000" kern="1200" dirty="0"/>
            <a:t>We will be a university, a place, and a community where </a:t>
          </a:r>
          <a:r>
            <a:rPr lang="en-IE" sz="2000" b="1" kern="1200" dirty="0"/>
            <a:t>climate change </a:t>
          </a:r>
          <a:r>
            <a:rPr lang="en-IE" sz="2000" kern="1200" dirty="0"/>
            <a:t>and </a:t>
          </a:r>
          <a:r>
            <a:rPr lang="en-IE" sz="2000" b="1" kern="1200" dirty="0"/>
            <a:t>biodiversity loss </a:t>
          </a:r>
          <a:r>
            <a:rPr lang="en-IE" sz="2000" kern="1200" dirty="0"/>
            <a:t>are addressed in a holistic, integrated and </a:t>
          </a:r>
          <a:r>
            <a:rPr lang="en-IE" sz="2000" b="1" kern="1200" dirty="0"/>
            <a:t>health-focussed</a:t>
          </a:r>
          <a:r>
            <a:rPr lang="en-IE" sz="2000" kern="1200" dirty="0"/>
            <a:t> way to protect and restore our planetary home for future generations. </a:t>
          </a:r>
          <a:endParaRPr lang="en-US" sz="2000" kern="1200" dirty="0"/>
        </a:p>
      </dsp:txBody>
      <dsp:txXfrm>
        <a:off x="1518332" y="2263"/>
        <a:ext cx="5560265" cy="2284399"/>
      </dsp:txXfrm>
    </dsp:sp>
    <dsp:sp modelId="{278C91A9-F034-481F-899E-9BB698A21F5E}">
      <dsp:nvSpPr>
        <dsp:cNvPr id="0" name=""/>
        <dsp:cNvSpPr/>
      </dsp:nvSpPr>
      <dsp:spPr>
        <a:xfrm>
          <a:off x="1469484" y="2669658"/>
          <a:ext cx="5560265" cy="2284399"/>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IE" sz="3200" b="1" kern="1200" dirty="0"/>
            <a:t>Mission</a:t>
          </a:r>
          <a:r>
            <a:rPr lang="en-IE" sz="2000" b="1" kern="1200" dirty="0"/>
            <a:t> - </a:t>
          </a:r>
          <a:r>
            <a:rPr lang="en-IE" sz="2000" kern="1200" dirty="0"/>
            <a:t>To tackle climate and biodiversity challenges for a healthy planet and healthy people through our </a:t>
          </a:r>
          <a:r>
            <a:rPr lang="en-IE" sz="2000" b="1" kern="1200" dirty="0"/>
            <a:t>educational</a:t>
          </a:r>
          <a:r>
            <a:rPr lang="en-IE" sz="2000" kern="1200" dirty="0"/>
            <a:t> programmes, our </a:t>
          </a:r>
          <a:r>
            <a:rPr lang="en-IE" sz="2000" b="1" kern="1200" dirty="0"/>
            <a:t>research</a:t>
          </a:r>
          <a:r>
            <a:rPr lang="en-IE" sz="2000" kern="1200" dirty="0"/>
            <a:t> and innovation, and our day-to-day </a:t>
          </a:r>
          <a:r>
            <a:rPr lang="en-IE" sz="2000" b="1" kern="1200" dirty="0"/>
            <a:t>operations</a:t>
          </a:r>
          <a:r>
            <a:rPr lang="en-IE" sz="2000" kern="1200" dirty="0"/>
            <a:t>, both within Trinity and in partnership with external </a:t>
          </a:r>
          <a:r>
            <a:rPr lang="en-IE" sz="2000" b="0" kern="1200" dirty="0"/>
            <a:t>collaborators</a:t>
          </a:r>
          <a:r>
            <a:rPr lang="en-IE" sz="2000" kern="1200" dirty="0"/>
            <a:t> and </a:t>
          </a:r>
          <a:r>
            <a:rPr lang="en-IE" sz="2000" b="1" kern="1200" dirty="0"/>
            <a:t>communities</a:t>
          </a:r>
          <a:r>
            <a:rPr lang="en-IE" sz="2000" kern="1200" dirty="0"/>
            <a:t>. </a:t>
          </a:r>
          <a:endParaRPr lang="en-US" sz="2000" kern="1200" dirty="0"/>
        </a:p>
      </dsp:txBody>
      <dsp:txXfrm>
        <a:off x="1469484" y="2669658"/>
        <a:ext cx="5560265" cy="228439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1124744" y="4343400"/>
            <a:ext cx="4608512"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5"/>
          </p:nvPr>
        </p:nvSpPr>
        <p:spPr>
          <a:xfrm>
            <a:off x="6022876" y="8686800"/>
            <a:ext cx="835124" cy="457200"/>
          </a:xfrm>
          <a:prstGeom prst="rect">
            <a:avLst/>
          </a:prstGeom>
        </p:spPr>
        <p:txBody>
          <a:bodyPr vert="horz" lIns="91440" tIns="45720" rIns="91440" bIns="45720" rtlCol="0" anchor="b"/>
          <a:lstStyle>
            <a:lvl1pPr algn="r">
              <a:defRPr sz="1200">
                <a:latin typeface="Calibri" panose="020F0502020204030204" pitchFamily="34" charset="0"/>
                <a:cs typeface="Calibri" panose="020F0502020204030204" pitchFamily="34" charset="0"/>
              </a:defRPr>
            </a:lvl1pPr>
          </a:lstStyle>
          <a:p>
            <a:fld id="{49DD4D23-C98A-435E-AE88-9061F8349B02}" type="slidenum">
              <a:rPr lang="en-GB" smtClean="0"/>
              <a:pPr/>
              <a:t>‹#›</a:t>
            </a:fld>
            <a:endParaRPr lang="en-GB" dirty="0"/>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189"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2pPr>
    <a:lvl3pPr marL="914377"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3pPr>
    <a:lvl4pPr marL="1371566"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4pPr>
    <a:lvl5pPr marL="1828754"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turepositive.or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a:t>
            </a:fld>
            <a:endParaRPr lang="en-GB" dirty="0"/>
          </a:p>
        </p:txBody>
      </p:sp>
    </p:spTree>
    <p:extLst>
      <p:ext uri="{BB962C8B-B14F-4D97-AF65-F5344CB8AC3E}">
        <p14:creationId xmlns:p14="http://schemas.microsoft.com/office/powerpoint/2010/main" val="1941942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lvl="0"/>
            <a:fld id="{F0F275DF-98C0-47CD-BFF3-C5506D38ABE4}" type="slidenum">
              <a:rPr lang="en-IE" smtClean="0"/>
              <a:t>3</a:t>
            </a:fld>
            <a:endParaRPr lang="en-IE"/>
          </a:p>
        </p:txBody>
      </p:sp>
    </p:spTree>
    <p:extLst>
      <p:ext uri="{BB962C8B-B14F-4D97-AF65-F5344CB8AC3E}">
        <p14:creationId xmlns:p14="http://schemas.microsoft.com/office/powerpoint/2010/main" val="358374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56D2D63-B735-4E26-9C00-BD43A68F7937}" type="slidenum">
              <a:rPr lang="en-IE" smtClean="0"/>
              <a:t>4</a:t>
            </a:fld>
            <a:endParaRPr lang="en-IE"/>
          </a:p>
        </p:txBody>
      </p:sp>
    </p:spTree>
    <p:extLst>
      <p:ext uri="{BB962C8B-B14F-4D97-AF65-F5344CB8AC3E}">
        <p14:creationId xmlns:p14="http://schemas.microsoft.com/office/powerpoint/2010/main" val="3591818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IE" dirty="0"/>
              <a:t>to looking across </a:t>
            </a:r>
            <a:r>
              <a:rPr lang="en-IE" dirty="0" err="1"/>
              <a:t>everythi</a:t>
            </a:r>
            <a:r>
              <a:rPr lang="en-IE" sz="1200" b="1" i="0" kern="1200" dirty="0" err="1">
                <a:solidFill>
                  <a:schemeClr val="tx1"/>
                </a:solidFill>
                <a:effectLst/>
                <a:latin typeface="Calibri" panose="020F0502020204030204" pitchFamily="34" charset="0"/>
                <a:ea typeface="+mn-ea"/>
                <a:cs typeface="Calibri" panose="020F0502020204030204" pitchFamily="34" charset="0"/>
              </a:rPr>
              <a:t>Becoming</a:t>
            </a:r>
            <a:r>
              <a:rPr lang="en-IE" sz="1200" b="1" i="0" kern="1200" dirty="0">
                <a:solidFill>
                  <a:schemeClr val="tx1"/>
                </a:solidFill>
                <a:effectLst/>
                <a:latin typeface="Calibri" panose="020F0502020204030204" pitchFamily="34" charset="0"/>
                <a:ea typeface="+mn-ea"/>
                <a:cs typeface="Calibri" panose="020F0502020204030204" pitchFamily="34" charset="0"/>
              </a:rPr>
              <a:t> Nature Positive</a:t>
            </a:r>
          </a:p>
          <a:p>
            <a:pPr fontAlgn="base"/>
            <a:r>
              <a:rPr lang="en-IE" sz="1200" b="0" i="0" u="sng" kern="1200" dirty="0">
                <a:solidFill>
                  <a:schemeClr val="tx1"/>
                </a:solidFill>
                <a:effectLst/>
                <a:latin typeface="Calibri" panose="020F0502020204030204" pitchFamily="34" charset="0"/>
                <a:ea typeface="+mn-ea"/>
                <a:cs typeface="Calibri" panose="020F0502020204030204" pitchFamily="34" charset="0"/>
                <a:hlinkClick r:id="rId3"/>
              </a:rPr>
              <a:t>Nature Positive</a:t>
            </a:r>
            <a:r>
              <a:rPr lang="en-IE" sz="1200" b="0" i="0" kern="1200" dirty="0">
                <a:solidFill>
                  <a:schemeClr val="tx1"/>
                </a:solidFill>
                <a:effectLst/>
                <a:latin typeface="Calibri" panose="020F0502020204030204" pitchFamily="34" charset="0"/>
                <a:ea typeface="+mn-ea"/>
                <a:cs typeface="Calibri" panose="020F0502020204030204" pitchFamily="34" charset="0"/>
              </a:rPr>
              <a:t> means halting and reversing nature loss so that species and ecosystems start to recover.</a:t>
            </a:r>
          </a:p>
          <a:p>
            <a:pPr fontAlgn="base"/>
            <a:r>
              <a:rPr lang="en-IE" sz="1200" b="0" i="0" kern="1200" dirty="0">
                <a:solidFill>
                  <a:schemeClr val="tx1"/>
                </a:solidFill>
                <a:effectLst/>
                <a:latin typeface="Calibri" panose="020F0502020204030204" pitchFamily="34" charset="0"/>
                <a:ea typeface="+mn-ea"/>
                <a:cs typeface="Calibri" panose="020F0502020204030204" pitchFamily="34" charset="0"/>
              </a:rPr>
              <a:t>For a university, we consider that being Nature Positive means restoring species and ecosystems that have been harmed by the impacts of a university and its activities and enhancing the university’s positive impacts on nature.</a:t>
            </a:r>
          </a:p>
          <a:p>
            <a:pPr fontAlgn="base"/>
            <a:r>
              <a:rPr lang="en-IE" sz="1200" b="0" i="0" kern="1200">
                <a:solidFill>
                  <a:schemeClr val="tx1"/>
                </a:solidFill>
                <a:effectLst/>
                <a:latin typeface="Calibri" panose="020F0502020204030204" pitchFamily="34" charset="0"/>
                <a:ea typeface="+mn-ea"/>
                <a:cs typeface="Calibri" panose="020F0502020204030204" pitchFamily="34" charset="0"/>
              </a:rPr>
              <a:t>This refers to everything a university does, from its teaching and research work to the operations and supply chains that keep it running.</a:t>
            </a:r>
          </a:p>
          <a:p>
            <a:r>
              <a:rPr lang="en-IE"/>
              <a:t>ng </a:t>
            </a:r>
            <a:r>
              <a:rPr lang="en-IE" dirty="0"/>
              <a:t>we do </a:t>
            </a:r>
          </a:p>
          <a:p>
            <a:endParaRPr lang="en-IE" dirty="0"/>
          </a:p>
          <a:p>
            <a:r>
              <a:rPr lang="en-IE" dirty="0"/>
              <a:t>And we identified three headline targets to be delivered across four areas. </a:t>
            </a:r>
          </a:p>
          <a:p>
            <a:endParaRPr lang="en-IE" dirty="0"/>
          </a:p>
          <a:p>
            <a:r>
              <a:rPr lang="en-IE" dirty="0"/>
              <a:t>These four areas are the same as those recently identified in the European University Association roadmap </a:t>
            </a:r>
          </a:p>
          <a:p>
            <a:endParaRPr lang="en-IE" dirty="0"/>
          </a:p>
          <a:p>
            <a:endParaRPr lang="en-IE" dirty="0"/>
          </a:p>
          <a:p>
            <a:r>
              <a:rPr lang="en-IE" dirty="0"/>
              <a:t>Challenge 3 – how do we do this? </a:t>
            </a:r>
          </a:p>
          <a:p>
            <a:r>
              <a:rPr lang="en-IE" dirty="0"/>
              <a:t>Broke each into specific objectives, actions and identified responsible bodies for those actions</a:t>
            </a:r>
          </a:p>
          <a:p>
            <a:endParaRPr lang="en-IE" dirty="0"/>
          </a:p>
        </p:txBody>
      </p:sp>
      <p:sp>
        <p:nvSpPr>
          <p:cNvPr id="4" name="Slide Number Placeholder 3"/>
          <p:cNvSpPr>
            <a:spLocks noGrp="1"/>
          </p:cNvSpPr>
          <p:nvPr>
            <p:ph type="sldNum" sz="quarter" idx="5"/>
          </p:nvPr>
        </p:nvSpPr>
        <p:spPr/>
        <p:txBody>
          <a:bodyPr/>
          <a:lstStyle/>
          <a:p>
            <a:fld id="{C56D2D63-B735-4E26-9C00-BD43A68F7937}" type="slidenum">
              <a:rPr lang="en-IE" smtClean="0"/>
              <a:t>5</a:t>
            </a:fld>
            <a:endParaRPr lang="en-IE"/>
          </a:p>
        </p:txBody>
      </p:sp>
    </p:spTree>
    <p:extLst>
      <p:ext uri="{BB962C8B-B14F-4D97-AF65-F5344CB8AC3E}">
        <p14:creationId xmlns:p14="http://schemas.microsoft.com/office/powerpoint/2010/main" val="1730434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IE" sz="1400" b="1" dirty="0"/>
              <a:t>Education</a:t>
            </a:r>
            <a:r>
              <a:rPr lang="en-IE" sz="1400" dirty="0"/>
              <a:t> for Sustainable Development</a:t>
            </a:r>
          </a:p>
          <a:p>
            <a:pPr marL="342900" indent="-342900" algn="l">
              <a:buFont typeface="Arial" panose="020B0604020202020204" pitchFamily="34" charset="0"/>
              <a:buChar char="•"/>
            </a:pPr>
            <a:r>
              <a:rPr lang="en-IE" sz="1200" dirty="0"/>
              <a:t>Auditing the UG and PG curriculum</a:t>
            </a:r>
          </a:p>
          <a:p>
            <a:pPr marL="342900" indent="-342900">
              <a:buFont typeface="Arial" panose="020B0604020202020204" pitchFamily="34" charset="0"/>
              <a:buChar char="•"/>
            </a:pPr>
            <a:r>
              <a:rPr lang="en-IE" sz="1200" dirty="0"/>
              <a:t>Developing new module(s)</a:t>
            </a:r>
          </a:p>
          <a:p>
            <a:pPr marL="342900" indent="-342900">
              <a:buFont typeface="Arial" panose="020B0604020202020204" pitchFamily="34" charset="0"/>
              <a:buChar char="•"/>
            </a:pPr>
            <a:r>
              <a:rPr lang="en-IE" sz="1200" dirty="0"/>
              <a:t>Embedding in existing modules</a:t>
            </a:r>
          </a:p>
          <a:p>
            <a:pPr marL="342900" indent="-342900" algn="l">
              <a:buFont typeface="Arial" panose="020B0604020202020204" pitchFamily="34" charset="0"/>
              <a:buChar char="•"/>
            </a:pPr>
            <a:r>
              <a:rPr lang="en-IE" sz="1200" dirty="0"/>
              <a:t>Training staff</a:t>
            </a:r>
          </a:p>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6</a:t>
            </a:fld>
            <a:endParaRPr lang="en-GB" dirty="0"/>
          </a:p>
        </p:txBody>
      </p:sp>
    </p:spTree>
    <p:extLst>
      <p:ext uri="{BB962C8B-B14F-4D97-AF65-F5344CB8AC3E}">
        <p14:creationId xmlns:p14="http://schemas.microsoft.com/office/powerpoint/2010/main" val="2518510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7</a:t>
            </a:fld>
            <a:endParaRPr lang="en-GB" dirty="0"/>
          </a:p>
        </p:txBody>
      </p:sp>
    </p:spTree>
    <p:extLst>
      <p:ext uri="{BB962C8B-B14F-4D97-AF65-F5344CB8AC3E}">
        <p14:creationId xmlns:p14="http://schemas.microsoft.com/office/powerpoint/2010/main" val="201151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8</a:t>
            </a:fld>
            <a:endParaRPr lang="en-GB" dirty="0"/>
          </a:p>
        </p:txBody>
      </p:sp>
    </p:spTree>
    <p:extLst>
      <p:ext uri="{BB962C8B-B14F-4D97-AF65-F5344CB8AC3E}">
        <p14:creationId xmlns:p14="http://schemas.microsoft.com/office/powerpoint/2010/main" val="1487374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Our sustainability strategy is broader than just climate action </a:t>
            </a:r>
          </a:p>
          <a:p>
            <a:r>
              <a:rPr lang="en-IE" dirty="0"/>
              <a:t>And the climate action mandate is focussed on operational and engagement actions, not education and research. </a:t>
            </a:r>
          </a:p>
        </p:txBody>
      </p:sp>
      <p:sp>
        <p:nvSpPr>
          <p:cNvPr id="4" name="Slide Number Placeholder 3"/>
          <p:cNvSpPr>
            <a:spLocks noGrp="1"/>
          </p:cNvSpPr>
          <p:nvPr>
            <p:ph type="sldNum" sz="quarter" idx="5"/>
          </p:nvPr>
        </p:nvSpPr>
        <p:spPr/>
        <p:txBody>
          <a:bodyPr/>
          <a:lstStyle/>
          <a:p>
            <a:fld id="{EA3727CF-15AE-4CCF-BF8A-26E3B7FC720E}" type="slidenum">
              <a:rPr lang="en-IE" smtClean="0"/>
              <a:t>10</a:t>
            </a:fld>
            <a:endParaRPr lang="en-IE"/>
          </a:p>
        </p:txBody>
      </p:sp>
    </p:spTree>
    <p:extLst>
      <p:ext uri="{BB962C8B-B14F-4D97-AF65-F5344CB8AC3E}">
        <p14:creationId xmlns:p14="http://schemas.microsoft.com/office/powerpoint/2010/main" val="2918785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D0475D6-976A-45C4-B6E1-5337510AF27D}" type="slidenum">
              <a:rPr lang="en-IE" smtClean="0"/>
              <a:t>11</a:t>
            </a:fld>
            <a:endParaRPr lang="en-IE"/>
          </a:p>
        </p:txBody>
      </p:sp>
    </p:spTree>
    <p:extLst>
      <p:ext uri="{BB962C8B-B14F-4D97-AF65-F5344CB8AC3E}">
        <p14:creationId xmlns:p14="http://schemas.microsoft.com/office/powerpoint/2010/main" val="553560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9C4A-9CD1-5D0A-61B7-60EDD62B0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D5F8E9-8C7F-A627-921D-A84C2580F7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D82F22-E572-8FBF-A22D-4D970958E30C}"/>
              </a:ext>
            </a:extLst>
          </p:cNvPr>
          <p:cNvSpPr>
            <a:spLocks noGrp="1"/>
          </p:cNvSpPr>
          <p:nvPr>
            <p:ph type="body" idx="1"/>
          </p:nvPr>
        </p:nvSpPr>
        <p:spPr/>
        <p:txBody>
          <a:bodyPr/>
          <a:lstStyle/>
          <a:p>
            <a:r>
              <a:rPr lang="en-IE" dirty="0"/>
              <a:t>So in terms of our campus operations</a:t>
            </a:r>
          </a:p>
          <a:p>
            <a:r>
              <a:rPr lang="en-IE" dirty="0"/>
              <a:t>Firstly, nature positive campus</a:t>
            </a:r>
          </a:p>
          <a:p>
            <a:r>
              <a:rPr lang="en-IE" dirty="0"/>
              <a:t>We have a dedicated Biodiversity Officer – well known to many - Collie Ennis started in this role in March this year</a:t>
            </a:r>
          </a:p>
          <a:p>
            <a:r>
              <a:rPr lang="en-IE" dirty="0"/>
              <a:t>Earlier this year created a working group to develop a biodiversity plan which will be launched in next couple of weeks</a:t>
            </a:r>
          </a:p>
          <a:p>
            <a:r>
              <a:rPr lang="en-IE" dirty="0"/>
              <a:t>Contains 3 objectives - </a:t>
            </a:r>
          </a:p>
          <a:p>
            <a:r>
              <a:rPr lang="en-IE" dirty="0"/>
              <a:t>OBJ 1 – addresses on-site biodiversity - as already mentioned target 30% of Trinity's land is to be protected, managed, or restored for nature by 2030, prioritizing habitat quality.</a:t>
            </a:r>
          </a:p>
          <a:p>
            <a:r>
              <a:rPr lang="en-IE" dirty="0"/>
              <a:t>That’s actually the easy bit – </a:t>
            </a:r>
          </a:p>
          <a:p>
            <a:r>
              <a:rPr lang="en-IE" dirty="0"/>
              <a:t>OBJ 2 – operations and value chain – more challenging. </a:t>
            </a:r>
          </a:p>
          <a:p>
            <a:r>
              <a:rPr lang="en-IE" dirty="0"/>
              <a:t>OBJ 3 – where we can have most positive impact – enhancing knowledge and partnership – still lots of work to do here too…</a:t>
            </a:r>
          </a:p>
        </p:txBody>
      </p:sp>
      <p:sp>
        <p:nvSpPr>
          <p:cNvPr id="4" name="Slide Number Placeholder 3">
            <a:extLst>
              <a:ext uri="{FF2B5EF4-FFF2-40B4-BE49-F238E27FC236}">
                <a16:creationId xmlns:a16="http://schemas.microsoft.com/office/drawing/2014/main" id="{2EF6FCEF-5C40-8AF5-11BC-C3D079A7380B}"/>
              </a:ext>
            </a:extLst>
          </p:cNvPr>
          <p:cNvSpPr>
            <a:spLocks noGrp="1"/>
          </p:cNvSpPr>
          <p:nvPr>
            <p:ph type="sldNum" sz="quarter" idx="5"/>
          </p:nvPr>
        </p:nvSpPr>
        <p:spPr/>
        <p:txBody>
          <a:bodyPr/>
          <a:lstStyle/>
          <a:p>
            <a:fld id="{CD0475D6-976A-45C4-B6E1-5337510AF27D}" type="slidenum">
              <a:rPr lang="en-IE" smtClean="0"/>
              <a:t>12</a:t>
            </a:fld>
            <a:endParaRPr lang="en-IE"/>
          </a:p>
        </p:txBody>
      </p:sp>
    </p:spTree>
    <p:extLst>
      <p:ext uri="{BB962C8B-B14F-4D97-AF65-F5344CB8AC3E}">
        <p14:creationId xmlns:p14="http://schemas.microsoft.com/office/powerpoint/2010/main" val="4092104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Dedicated sustainable travel officer – Claire Byrne</a:t>
            </a:r>
          </a:p>
          <a:p>
            <a:r>
              <a:rPr lang="en-IE" dirty="0"/>
              <a:t>Leading on the smarter travel work started by Healthy Trinity which resulted in Trinity being awarded the Gold Smarter Travel Award from the National Transport Authority for outstanding commitment to sustainable and active travel</a:t>
            </a:r>
          </a:p>
          <a:p>
            <a:r>
              <a:rPr lang="en-IE" dirty="0"/>
              <a:t>We got funding from NTA for a Campus Travel Plan which Claire as been leading on completing – thanks to everyone who fed back during the consultation phase – just going for approval now</a:t>
            </a:r>
          </a:p>
          <a:p>
            <a:r>
              <a:rPr lang="en-IE" dirty="0"/>
              <a:t>Claire has also been working hard to install secure bike parking at St James – under construction right now – got these photos this  morning –it  </a:t>
            </a:r>
            <a:r>
              <a:rPr lang="en-US" sz="1200" kern="1200" dirty="0">
                <a:solidFill>
                  <a:schemeClr val="tx1"/>
                </a:solidFill>
                <a:effectLst/>
                <a:latin typeface="+mn-lt"/>
                <a:ea typeface="+mn-ea"/>
                <a:cs typeface="+mn-cs"/>
              </a:rPr>
              <a:t>will accommodate 32 bikes of a wide variety – standard, cargo, e bikes etc. It will be fully automated access with staff / student card. It will have lighting and CCTV for optimal security. </a:t>
            </a:r>
            <a:endParaRPr lang="en-IE" dirty="0"/>
          </a:p>
          <a:p>
            <a:r>
              <a:rPr lang="en-IE" dirty="0"/>
              <a:t>and engaging with community through a range of means including the Light up your bike campaign – 1500 bike lights dispersed last week</a:t>
            </a:r>
          </a:p>
          <a:p>
            <a:endParaRPr lang="en-IE" dirty="0">
              <a:highlight>
                <a:srgbClr val="FFFF00"/>
              </a:highlight>
            </a:endParaRPr>
          </a:p>
          <a:p>
            <a:endParaRPr lang="en-IE" b="1" dirty="0">
              <a:highlight>
                <a:srgbClr val="FFFF00"/>
              </a:highlight>
            </a:endParaRPr>
          </a:p>
          <a:p>
            <a:endParaRPr lang="en-IE" b="0" dirty="0">
              <a:highlight>
                <a:srgbClr val="FFFF00"/>
              </a:highlight>
            </a:endParaRPr>
          </a:p>
        </p:txBody>
      </p:sp>
      <p:sp>
        <p:nvSpPr>
          <p:cNvPr id="4" name="Slide Number Placeholder 3"/>
          <p:cNvSpPr>
            <a:spLocks noGrp="1"/>
          </p:cNvSpPr>
          <p:nvPr>
            <p:ph type="sldNum" sz="quarter" idx="5"/>
          </p:nvPr>
        </p:nvSpPr>
        <p:spPr/>
        <p:txBody>
          <a:bodyPr/>
          <a:lstStyle/>
          <a:p>
            <a:fld id="{41A142FD-1E8E-4161-AB8E-7275BDDB3ACC}" type="slidenum">
              <a:rPr lang="en-IE" smtClean="0"/>
              <a:t>13</a:t>
            </a:fld>
            <a:endParaRPr lang="en-IE"/>
          </a:p>
        </p:txBody>
      </p:sp>
    </p:spTree>
    <p:extLst>
      <p:ext uri="{BB962C8B-B14F-4D97-AF65-F5344CB8AC3E}">
        <p14:creationId xmlns:p14="http://schemas.microsoft.com/office/powerpoint/2010/main" val="1481241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Working to develop more circular campus – a waste action working group has been established to develop a circular campus plan</a:t>
            </a:r>
          </a:p>
          <a:p>
            <a:r>
              <a:rPr lang="en-IE" sz="1200" kern="1200" dirty="0">
                <a:solidFill>
                  <a:schemeClr val="tx1"/>
                </a:solidFill>
                <a:effectLst/>
                <a:latin typeface="+mn-lt"/>
                <a:ea typeface="+mn-ea"/>
                <a:cs typeface="+mn-cs"/>
              </a:rPr>
              <a:t>In the mean time, Trinity sustainability team worked with the students union – shout out to Amelia the SU environment officer who did a huge amount of work to deliver the extremely successful trash to treasure initiative. And this was to try and tackle this- the photo on the left – this is the waste generated when students move out of accommodation at the end of the academic year. Collected items in May, sorted, cleaned and stored over the summer and resold to new students in September, </a:t>
            </a:r>
          </a:p>
          <a:p>
            <a:r>
              <a:rPr lang="en-IE" sz="1200" kern="1200" dirty="0">
                <a:solidFill>
                  <a:schemeClr val="tx1"/>
                </a:solidFill>
                <a:effectLst/>
                <a:latin typeface="+mn-lt"/>
                <a:ea typeface="+mn-ea"/>
                <a:cs typeface="+mn-cs"/>
              </a:rPr>
              <a:t>Extremely successful this year – bedding bundles sold out in an hour – and Harry calculated the carbon savings - &gt;6000kg co2 equivalents saved – about 12 thousand cappuccinos or the amount of electricity to power a house for a year…</a:t>
            </a:r>
          </a:p>
          <a:p>
            <a:r>
              <a:rPr lang="en-IE" sz="1200" kern="1200" dirty="0">
                <a:solidFill>
                  <a:schemeClr val="tx1"/>
                </a:solidFill>
                <a:effectLst/>
                <a:latin typeface="+mn-lt"/>
                <a:ea typeface="+mn-ea"/>
                <a:cs typeface="+mn-cs"/>
              </a:rPr>
              <a:t>And the sale of kitchen stuff, homeware, clothes etc was brilliant – huge demand from students, every item sold – important way not only to be circular, but to address cost of living crisis as well </a:t>
            </a:r>
          </a:p>
          <a:p>
            <a:endParaRPr lang="en-IE" sz="1200" kern="1200" dirty="0">
              <a:solidFill>
                <a:schemeClr val="tx1"/>
              </a:solidFill>
              <a:effectLst/>
              <a:latin typeface="+mn-lt"/>
              <a:ea typeface="+mn-ea"/>
              <a:cs typeface="+mn-cs"/>
            </a:endParaRP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T2T bedding sale=&gt;</a:t>
            </a:r>
          </a:p>
          <a:p>
            <a:r>
              <a:rPr lang="en-IE" sz="1200" kern="1200" dirty="0">
                <a:solidFill>
                  <a:schemeClr val="tx1"/>
                </a:solidFill>
                <a:effectLst/>
                <a:latin typeface="+mn-lt"/>
                <a:ea typeface="+mn-ea"/>
                <a:cs typeface="+mn-cs"/>
              </a:rPr>
              <a:t>6061 kg CO2 eq. </a:t>
            </a:r>
          </a:p>
          <a:p>
            <a:r>
              <a:rPr lang="en-IE" sz="1200" kern="1200" dirty="0">
                <a:solidFill>
                  <a:schemeClr val="tx1"/>
                </a:solidFill>
                <a:effectLst/>
                <a:latin typeface="+mn-lt"/>
                <a:ea typeface="+mn-ea"/>
                <a:cs typeface="+mn-cs"/>
              </a:rPr>
              <a:t>Equivalent to</a:t>
            </a:r>
          </a:p>
          <a:p>
            <a:r>
              <a:rPr lang="en-IE" sz="1200" kern="1200" dirty="0">
                <a:solidFill>
                  <a:schemeClr val="tx1"/>
                </a:solidFill>
                <a:effectLst/>
                <a:latin typeface="+mn-lt"/>
                <a:ea typeface="+mn-ea"/>
                <a:cs typeface="+mn-cs"/>
              </a:rPr>
              <a:t>~12,000 Cappuccinos</a:t>
            </a:r>
          </a:p>
          <a:p>
            <a:r>
              <a:rPr lang="en-IE" sz="1200" kern="1200" dirty="0">
                <a:solidFill>
                  <a:schemeClr val="tx1"/>
                </a:solidFill>
                <a:effectLst/>
                <a:latin typeface="+mn-lt"/>
                <a:ea typeface="+mn-ea"/>
                <a:cs typeface="+mn-cs"/>
              </a:rPr>
              <a:t>~25,000 km in a car</a:t>
            </a:r>
          </a:p>
          <a:p>
            <a:r>
              <a:rPr lang="en-IE" sz="1200" kern="1200" dirty="0">
                <a:solidFill>
                  <a:schemeClr val="tx1"/>
                </a:solidFill>
                <a:effectLst/>
                <a:latin typeface="+mn-lt"/>
                <a:ea typeface="+mn-ea"/>
                <a:cs typeface="+mn-cs"/>
              </a:rPr>
              <a:t>~3 days of electricity for entire Trinity campus, or one home for a year</a:t>
            </a:r>
          </a:p>
          <a:p>
            <a:endParaRPr lang="en-IE" dirty="0"/>
          </a:p>
          <a:p>
            <a:endParaRPr lang="en-IE" dirty="0"/>
          </a:p>
          <a:p>
            <a:r>
              <a:rPr lang="en-IE" dirty="0"/>
              <a:t>4025 kg CO2 estimated from rest of T2T but don’t have full inventory of what was collected and sold. </a:t>
            </a:r>
          </a:p>
          <a:p>
            <a:endParaRPr lang="en-IE" dirty="0"/>
          </a:p>
          <a:p>
            <a:endParaRPr lang="en-IE" dirty="0"/>
          </a:p>
          <a:p>
            <a:r>
              <a:rPr lang="en-IE" dirty="0"/>
              <a:t>Waste action working group developing waste plan</a:t>
            </a:r>
          </a:p>
          <a:p>
            <a:endParaRPr lang="en-IE" dirty="0"/>
          </a:p>
        </p:txBody>
      </p:sp>
      <p:sp>
        <p:nvSpPr>
          <p:cNvPr id="4" name="Slide Number Placeholder 3"/>
          <p:cNvSpPr>
            <a:spLocks noGrp="1"/>
          </p:cNvSpPr>
          <p:nvPr>
            <p:ph type="sldNum" sz="quarter" idx="5"/>
          </p:nvPr>
        </p:nvSpPr>
        <p:spPr/>
        <p:txBody>
          <a:bodyPr/>
          <a:lstStyle/>
          <a:p>
            <a:fld id="{CD0475D6-976A-45C4-B6E1-5337510AF27D}" type="slidenum">
              <a:rPr lang="en-IE" smtClean="0"/>
              <a:t>14</a:t>
            </a:fld>
            <a:endParaRPr lang="en-IE"/>
          </a:p>
        </p:txBody>
      </p:sp>
    </p:spTree>
    <p:extLst>
      <p:ext uri="{BB962C8B-B14F-4D97-AF65-F5344CB8AC3E}">
        <p14:creationId xmlns:p14="http://schemas.microsoft.com/office/powerpoint/2010/main" val="3148312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15</a:t>
            </a:fld>
            <a:endParaRPr lang="en-GB"/>
          </a:p>
        </p:txBody>
      </p:sp>
    </p:spTree>
    <p:extLst>
      <p:ext uri="{BB962C8B-B14F-4D97-AF65-F5344CB8AC3E}">
        <p14:creationId xmlns:p14="http://schemas.microsoft.com/office/powerpoint/2010/main" val="246106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22</a:t>
            </a:fld>
            <a:endParaRPr lang="en-GB" dirty="0"/>
          </a:p>
        </p:txBody>
      </p:sp>
    </p:spTree>
    <p:extLst>
      <p:ext uri="{BB962C8B-B14F-4D97-AF65-F5344CB8AC3E}">
        <p14:creationId xmlns:p14="http://schemas.microsoft.com/office/powerpoint/2010/main" val="3765497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Opt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B24A36-FE4F-46DC-9398-209C4109B2AE}"/>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10" name="Picture 9" descr="Text&#10;&#10;Description automatically generated">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Tree>
    <p:extLst>
      <p:ext uri="{BB962C8B-B14F-4D97-AF65-F5344CB8AC3E}">
        <p14:creationId xmlns:p14="http://schemas.microsoft.com/office/powerpoint/2010/main" val="1177021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Opt2">
    <p:bg>
      <p:bgPr>
        <a:solidFill>
          <a:schemeClr val="bg1"/>
        </a:solidFill>
        <a:effectLst/>
      </p:bgPr>
    </p:bg>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6CEE806A-CF7C-470D-97D3-25538F3A701F}"/>
              </a:ext>
            </a:extLst>
          </p:cNvPr>
          <p:cNvSpPr>
            <a:spLocks noGrp="1"/>
          </p:cNvSpPr>
          <p:nvPr>
            <p:ph type="pic" sz="quarter" idx="13" hasCustomPrompt="1"/>
          </p:nvPr>
        </p:nvSpPr>
        <p:spPr>
          <a:xfrm>
            <a:off x="0" y="1"/>
            <a:ext cx="12192000" cy="6857999"/>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10" name="Picture 9" descr="Text&#10;&#10;Description automatically generated">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Tree>
    <p:extLst>
      <p:ext uri="{BB962C8B-B14F-4D97-AF65-F5344CB8AC3E}">
        <p14:creationId xmlns:p14="http://schemas.microsoft.com/office/powerpoint/2010/main" val="3006138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Only with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
        <p:nvSpPr>
          <p:cNvPr id="4" name="Picture Placeholder 7">
            <a:extLst>
              <a:ext uri="{FF2B5EF4-FFF2-40B4-BE49-F238E27FC236}">
                <a16:creationId xmlns:a16="http://schemas.microsoft.com/office/drawing/2014/main" id="{47BD0104-81A8-4F57-AD36-A9408B95865C}"/>
              </a:ext>
            </a:extLst>
          </p:cNvPr>
          <p:cNvSpPr>
            <a:spLocks noGrp="1"/>
          </p:cNvSpPr>
          <p:nvPr>
            <p:ph type="pic" sz="quarter" idx="13" hasCustomPrompt="1"/>
          </p:nvPr>
        </p:nvSpPr>
        <p:spPr>
          <a:xfrm>
            <a:off x="-1" y="0"/>
            <a:ext cx="12193200" cy="6857999"/>
          </a:xfrm>
          <a:solidFill>
            <a:schemeClr val="tx2">
              <a:lumMod val="20000"/>
              <a:lumOff val="80000"/>
            </a:schemeClr>
          </a:solidFill>
        </p:spPr>
        <p:txBody>
          <a:bodyPr tIns="2844000"/>
          <a:lstStyle>
            <a:lvl1pPr algn="ctr">
              <a:defRPr sz="1600"/>
            </a:lvl1pPr>
          </a:lstStyle>
          <a:p>
            <a:r>
              <a:rPr lang="en-GB" dirty="0"/>
              <a:t>INSERT IMAGE HERE</a:t>
            </a:r>
          </a:p>
        </p:txBody>
      </p:sp>
    </p:spTree>
    <p:extLst>
      <p:ext uri="{BB962C8B-B14F-4D97-AF65-F5344CB8AC3E}">
        <p14:creationId xmlns:p14="http://schemas.microsoft.com/office/powerpoint/2010/main" val="259946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Opt2">
    <p:bg>
      <p:bgPr>
        <a:solidFill>
          <a:schemeClr val="bg1"/>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50EC1053-FA62-482C-9123-48AE9DD920D3}"/>
              </a:ext>
            </a:extLst>
          </p:cNvPr>
          <p:cNvSpPr>
            <a:spLocks noGrp="1"/>
          </p:cNvSpPr>
          <p:nvPr>
            <p:ph type="pic" sz="quarter" idx="13" hasCustomPrompt="1"/>
          </p:nvPr>
        </p:nvSpPr>
        <p:spPr>
          <a:xfrm>
            <a:off x="-1" y="1"/>
            <a:ext cx="12193200" cy="6858000"/>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endParaRPr lang="en-GB" dirty="0"/>
          </a:p>
        </p:txBody>
      </p:sp>
      <p:sp>
        <p:nvSpPr>
          <p:cNvPr id="4" name="TextBox 3">
            <a:extLst>
              <a:ext uri="{FF2B5EF4-FFF2-40B4-BE49-F238E27FC236}">
                <a16:creationId xmlns:a16="http://schemas.microsoft.com/office/drawing/2014/main" id="{0E5E3355-BE8E-48DD-BA96-4AF03DEB3295}"/>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8" name="Slide Number Placeholder 5">
            <a:extLst>
              <a:ext uri="{FF2B5EF4-FFF2-40B4-BE49-F238E27FC236}">
                <a16:creationId xmlns:a16="http://schemas.microsoft.com/office/drawing/2014/main" id="{141ADC02-752F-47C9-ACFE-DC7E2A43CBF9}"/>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3574366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2977376"/>
            <a:ext cx="5148378" cy="3136153"/>
          </a:xfrm>
        </p:spPr>
        <p:txBody>
          <a:bodyPr anchor="b"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397867"/>
          </a:xfrm>
          <a:solidFill>
            <a:schemeClr val="tx2">
              <a:lumMod val="20000"/>
              <a:lumOff val="80000"/>
            </a:schemeClr>
          </a:solidFill>
        </p:spPr>
        <p:txBody>
          <a:bodyPr tIns="2844000"/>
          <a:lstStyle>
            <a:lvl1pPr algn="ctr">
              <a:defRPr sz="1600"/>
            </a:lvl1pPr>
          </a:lstStyle>
          <a:p>
            <a:r>
              <a:rPr lang="en-GB" dirty="0"/>
              <a:t>INSERT IMAGE HERE</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3" name="Slide Number Placeholder 5">
            <a:extLst>
              <a:ext uri="{FF2B5EF4-FFF2-40B4-BE49-F238E27FC236}">
                <a16:creationId xmlns:a16="http://schemas.microsoft.com/office/drawing/2014/main" id="{2911E7EE-D8F6-49B2-8752-A4F75F969EB5}"/>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436739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idx="1"/>
          </p:nvPr>
        </p:nvSpPr>
        <p:spPr>
          <a:xfrm>
            <a:off x="479425" y="1570291"/>
            <a:ext cx="5148378" cy="3136153"/>
          </a:xfrm>
        </p:spPr>
        <p:txBody>
          <a:bodyPr anchor="t" anchorCtr="0"/>
          <a:lstStyle>
            <a:lvl1pPr>
              <a:lnSpc>
                <a:spcPts val="2700"/>
              </a:lnSpc>
              <a:spcBef>
                <a:spcPts val="0"/>
              </a:spcBef>
              <a:defRPr/>
            </a:lvl1pPr>
            <a:lvl2pPr>
              <a:lnSpc>
                <a:spcPts val="2700"/>
              </a:lnSpc>
              <a:spcBef>
                <a:spcPts val="0"/>
              </a:spcBef>
              <a:defRPr/>
            </a:lvl2pPr>
          </a:lstStyle>
          <a:p>
            <a:pPr lvl="0"/>
            <a:r>
              <a:rPr lang="en-GB" dirty="0"/>
              <a:t>Click to edit Master text styles</a:t>
            </a:r>
          </a:p>
          <a:p>
            <a:pPr lvl="1"/>
            <a:r>
              <a:rPr lang="en-GB" dirty="0"/>
              <a:t>Second level</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3" name="Slide Number Placeholder 5">
            <a:extLst>
              <a:ext uri="{FF2B5EF4-FFF2-40B4-BE49-F238E27FC236}">
                <a16:creationId xmlns:a16="http://schemas.microsoft.com/office/drawing/2014/main" id="{2911E7EE-D8F6-49B2-8752-A4F75F969EB5}"/>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1048511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mall Title, Content &amp; Image">
    <p:spTree>
      <p:nvGrpSpPr>
        <p:cNvPr id="1" name=""/>
        <p:cNvGrpSpPr/>
        <p:nvPr/>
      </p:nvGrpSpPr>
      <p:grpSpPr>
        <a:xfrm>
          <a:off x="0" y="0"/>
          <a:ext cx="0" cy="0"/>
          <a:chOff x="0" y="0"/>
          <a:chExt cx="0" cy="0"/>
        </a:xfrm>
      </p:grpSpPr>
      <p:sp>
        <p:nvSpPr>
          <p:cNvPr id="2" name="Title 1"/>
          <p:cNvSpPr>
            <a:spLocks noGrp="1"/>
          </p:cNvSpPr>
          <p:nvPr>
            <p:ph type="title"/>
          </p:nvPr>
        </p:nvSpPr>
        <p:spPr>
          <a:xfrm>
            <a:off x="479426" y="416911"/>
            <a:ext cx="5148378" cy="1716689"/>
          </a:xfrm>
        </p:spPr>
        <p:txBody>
          <a:bodyPr/>
          <a:lstStyle>
            <a:lvl1pPr>
              <a:lnSpc>
                <a:spcPts val="2700"/>
              </a:lnSpc>
              <a:defRPr sz="2400"/>
            </a:lvl1pPr>
          </a:lstStyle>
          <a:p>
            <a:r>
              <a:rPr lang="en-GB"/>
              <a:t>Click to edit Master title style</a:t>
            </a:r>
            <a:endParaRPr lang="en-GB" dirty="0"/>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400800"/>
          </a:xfrm>
          <a:solidFill>
            <a:schemeClr val="tx2">
              <a:lumMod val="20000"/>
              <a:lumOff val="80000"/>
            </a:schemeClr>
          </a:solidFill>
        </p:spPr>
        <p:txBody>
          <a:bodyPr tIns="2844000"/>
          <a:lstStyle>
            <a:lvl1pPr algn="ctr">
              <a:defRPr sz="1600"/>
            </a:lvl1pPr>
          </a:lstStyle>
          <a:p>
            <a:r>
              <a:rPr lang="en-GB" dirty="0"/>
              <a:t>INSERT IMAGE HERE</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2" name="Slide Number Placeholder 5">
            <a:extLst>
              <a:ext uri="{FF2B5EF4-FFF2-40B4-BE49-F238E27FC236}">
                <a16:creationId xmlns:a16="http://schemas.microsoft.com/office/drawing/2014/main" id="{51EA15B7-E4F9-4825-A99A-F4CF9F1ADACF}"/>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1753553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 Title Opt2">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0" y="1"/>
            <a:ext cx="12192000" cy="6414192"/>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7" name="TextBox 6">
            <a:extLst>
              <a:ext uri="{FF2B5EF4-FFF2-40B4-BE49-F238E27FC236}">
                <a16:creationId xmlns:a16="http://schemas.microsoft.com/office/drawing/2014/main" id="{64379830-E653-4586-AC6F-20840A55BE0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1666478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mall Title Opt1">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1" y="0"/>
            <a:ext cx="12193200" cy="6857999"/>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7" name="TextBox 6">
            <a:extLst>
              <a:ext uri="{FF2B5EF4-FFF2-40B4-BE49-F238E27FC236}">
                <a16:creationId xmlns:a16="http://schemas.microsoft.com/office/drawing/2014/main" id="{64379830-E653-4586-AC6F-20840A55BE0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2047482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3" name="Picture Placeholder 7">
            <a:extLst>
              <a:ext uri="{FF2B5EF4-FFF2-40B4-BE49-F238E27FC236}">
                <a16:creationId xmlns:a16="http://schemas.microsoft.com/office/drawing/2014/main" id="{E88513CD-452A-49A0-BC05-45BF303A54FA}"/>
              </a:ext>
            </a:extLst>
          </p:cNvPr>
          <p:cNvSpPr>
            <a:spLocks noGrp="1"/>
          </p:cNvSpPr>
          <p:nvPr>
            <p:ph type="pic" sz="quarter" idx="13" hasCustomPrompt="1"/>
          </p:nvPr>
        </p:nvSpPr>
        <p:spPr>
          <a:xfrm>
            <a:off x="-1" y="0"/>
            <a:ext cx="12193200" cy="6858000"/>
          </a:xfrm>
          <a:solidFill>
            <a:schemeClr val="tx2">
              <a:lumMod val="20000"/>
              <a:lumOff val="80000"/>
            </a:schemeClr>
          </a:solidFill>
        </p:spPr>
        <p:txBody>
          <a:bodyPr tIns="2844000"/>
          <a:lstStyle>
            <a:lvl1pPr algn="ctr">
              <a:defRPr sz="1600"/>
            </a:lvl1pPr>
          </a:lstStyle>
          <a:p>
            <a:r>
              <a:rPr lang="en-GB" dirty="0"/>
              <a:t>INSERT IMAGE HERE</a:t>
            </a:r>
          </a:p>
        </p:txBody>
      </p:sp>
      <p:sp>
        <p:nvSpPr>
          <p:cNvPr id="5" name="TextBox 4">
            <a:extLst>
              <a:ext uri="{FF2B5EF4-FFF2-40B4-BE49-F238E27FC236}">
                <a16:creationId xmlns:a16="http://schemas.microsoft.com/office/drawing/2014/main" id="{46CC53B5-B454-4E9E-912B-2077F47070D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Tree>
    <p:extLst>
      <p:ext uri="{BB962C8B-B14F-4D97-AF65-F5344CB8AC3E}">
        <p14:creationId xmlns:p14="http://schemas.microsoft.com/office/powerpoint/2010/main" val="2640962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Quote Op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1E9B81-C4D9-4F57-B976-664E04E56396}"/>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chemeClr val="bg1"/>
                </a:solidFill>
              </a:defRPr>
            </a:lvl1pPr>
          </a:lstStyle>
          <a:p>
            <a:pPr lvl="0"/>
            <a:r>
              <a:rPr lang="en-GB"/>
              <a:t>Click to edit Master text styles</a:t>
            </a:r>
          </a:p>
        </p:txBody>
      </p:sp>
      <p:sp>
        <p:nvSpPr>
          <p:cNvPr id="8" name="TextBox 7">
            <a:extLst>
              <a:ext uri="{FF2B5EF4-FFF2-40B4-BE49-F238E27FC236}">
                <a16:creationId xmlns:a16="http://schemas.microsoft.com/office/drawing/2014/main" id="{3E39862F-224F-4A76-9B4E-727E9147E84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9" name="Slide Number Placeholder 3">
            <a:extLst>
              <a:ext uri="{FF2B5EF4-FFF2-40B4-BE49-F238E27FC236}">
                <a16:creationId xmlns:a16="http://schemas.microsoft.com/office/drawing/2014/main" id="{01A688F5-35A9-294F-B0FE-08BEE1A17F7F}"/>
              </a:ext>
            </a:extLst>
          </p:cNvPr>
          <p:cNvSpPr>
            <a:spLocks noGrp="1"/>
          </p:cNvSpPr>
          <p:nvPr>
            <p:ph type="sldNum" sz="quarter" idx="12"/>
          </p:nvPr>
        </p:nvSpPr>
        <p:spPr>
          <a:xfrm>
            <a:off x="11466740" y="6511066"/>
            <a:ext cx="290100" cy="191861"/>
          </a:xfrm>
        </p:spPr>
        <p:txBody>
          <a:bodyPr/>
          <a:lstStyle/>
          <a:p>
            <a:fld id="{DDBE135E-2566-4748-853C-8A3B78F0FB00}" type="slidenum">
              <a:rPr lang="en-GB" smtClean="0"/>
              <a:t>‹#›</a:t>
            </a:fld>
            <a:endParaRPr lang="en-GB" dirty="0"/>
          </a:p>
        </p:txBody>
      </p:sp>
    </p:spTree>
    <p:extLst>
      <p:ext uri="{BB962C8B-B14F-4D97-AF65-F5344CB8AC3E}">
        <p14:creationId xmlns:p14="http://schemas.microsoft.com/office/powerpoint/2010/main" val="1689836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Opt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rgbClr val="0569B9"/>
                </a:solidFill>
              </a:defRPr>
            </a:lvl1pPr>
          </a:lstStyle>
          <a:p>
            <a:pPr lvl="0"/>
            <a:r>
              <a:rPr lang="en-GB"/>
              <a:t>Click to edit Master text styles</a:t>
            </a:r>
          </a:p>
        </p:txBody>
      </p:sp>
    </p:spTree>
    <p:extLst>
      <p:ext uri="{BB962C8B-B14F-4D97-AF65-F5344CB8AC3E}">
        <p14:creationId xmlns:p14="http://schemas.microsoft.com/office/powerpoint/2010/main" val="2488982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4" y="457200"/>
            <a:ext cx="5367600"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4" y="4038600"/>
            <a:ext cx="5376863"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6073698" y="457200"/>
            <a:ext cx="0" cy="4392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6324614" y="457200"/>
            <a:ext cx="5367321"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6335712" y="4038600"/>
            <a:ext cx="5303838"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2057045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5"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5" y="4038600"/>
            <a:ext cx="3397250"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41433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4375149"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4375150" y="4038600"/>
            <a:ext cx="3397250" cy="847725"/>
          </a:xfrm>
        </p:spPr>
        <p:txBody>
          <a:bodyPr/>
          <a:lstStyle>
            <a:lvl1pPr>
              <a:defRPr sz="1800">
                <a:solidFill>
                  <a:schemeClr val="accent1"/>
                </a:solidFill>
              </a:defRPr>
            </a:lvl1pPr>
          </a:lstStyle>
          <a:p>
            <a:pPr lvl="0"/>
            <a:r>
              <a:rPr lang="en-GB"/>
              <a:t>Click to edit Master text styles</a:t>
            </a:r>
          </a:p>
        </p:txBody>
      </p:sp>
      <p:cxnSp>
        <p:nvCxnSpPr>
          <p:cNvPr id="12" name="Straight Connector 11">
            <a:extLst>
              <a:ext uri="{FF2B5EF4-FFF2-40B4-BE49-F238E27FC236}">
                <a16:creationId xmlns:a16="http://schemas.microsoft.com/office/drawing/2014/main" id="{279BF4E4-BFB4-4F64-AED9-25DFB4841803}"/>
              </a:ext>
            </a:extLst>
          </p:cNvPr>
          <p:cNvCxnSpPr/>
          <p:nvPr userDrawn="1"/>
        </p:nvCxnSpPr>
        <p:spPr>
          <a:xfrm>
            <a:off x="8039100" y="457200"/>
            <a:ext cx="0" cy="42672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492E3B-9BE5-4B61-83C0-A34107DE1905}"/>
              </a:ext>
            </a:extLst>
          </p:cNvPr>
          <p:cNvCxnSpPr/>
          <p:nvPr userDrawn="1"/>
        </p:nvCxnSpPr>
        <p:spPr>
          <a:xfrm>
            <a:off x="8039099"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4" name="Picture Placeholder 7">
            <a:extLst>
              <a:ext uri="{FF2B5EF4-FFF2-40B4-BE49-F238E27FC236}">
                <a16:creationId xmlns:a16="http://schemas.microsoft.com/office/drawing/2014/main" id="{1B7102AC-FA28-4F5A-9E72-AA9A27355941}"/>
              </a:ext>
            </a:extLst>
          </p:cNvPr>
          <p:cNvSpPr>
            <a:spLocks noGrp="1"/>
          </p:cNvSpPr>
          <p:nvPr>
            <p:ph type="pic" sz="quarter" idx="17" hasCustomPrompt="1"/>
          </p:nvPr>
        </p:nvSpPr>
        <p:spPr>
          <a:xfrm>
            <a:off x="8270874"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5" name="Text Placeholder 6">
            <a:extLst>
              <a:ext uri="{FF2B5EF4-FFF2-40B4-BE49-F238E27FC236}">
                <a16:creationId xmlns:a16="http://schemas.microsoft.com/office/drawing/2014/main" id="{BC2453ED-5664-44F6-917B-4CFD0EA37842}"/>
              </a:ext>
            </a:extLst>
          </p:cNvPr>
          <p:cNvSpPr>
            <a:spLocks noGrp="1"/>
          </p:cNvSpPr>
          <p:nvPr>
            <p:ph type="body" sz="quarter" idx="18"/>
          </p:nvPr>
        </p:nvSpPr>
        <p:spPr>
          <a:xfrm>
            <a:off x="8270874" y="4038600"/>
            <a:ext cx="3397250"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64261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6"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3171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7" name="Picture Placeholder 7">
            <a:extLst>
              <a:ext uri="{FF2B5EF4-FFF2-40B4-BE49-F238E27FC236}">
                <a16:creationId xmlns:a16="http://schemas.microsoft.com/office/drawing/2014/main" id="{C1641D7B-0A2D-4BB1-A366-38E53A50EE73}"/>
              </a:ext>
            </a:extLst>
          </p:cNvPr>
          <p:cNvSpPr>
            <a:spLocks noGrp="1"/>
          </p:cNvSpPr>
          <p:nvPr>
            <p:ph type="pic" sz="quarter" idx="15" hasCustomPrompt="1"/>
          </p:nvPr>
        </p:nvSpPr>
        <p:spPr>
          <a:xfrm>
            <a:off x="3405188"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18" name="Text Placeholder 6">
            <a:extLst>
              <a:ext uri="{FF2B5EF4-FFF2-40B4-BE49-F238E27FC236}">
                <a16:creationId xmlns:a16="http://schemas.microsoft.com/office/drawing/2014/main" id="{590AA397-2101-4A70-B8D3-8541F8BA33AD}"/>
              </a:ext>
            </a:extLst>
          </p:cNvPr>
          <p:cNvSpPr>
            <a:spLocks noGrp="1"/>
          </p:cNvSpPr>
          <p:nvPr>
            <p:ph type="body" sz="quarter" idx="16"/>
          </p:nvPr>
        </p:nvSpPr>
        <p:spPr>
          <a:xfrm>
            <a:off x="339407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19" name="Straight Connector 18">
            <a:extLst>
              <a:ext uri="{FF2B5EF4-FFF2-40B4-BE49-F238E27FC236}">
                <a16:creationId xmlns:a16="http://schemas.microsoft.com/office/drawing/2014/main" id="{F19E1275-FCF1-459F-991C-BA329E568E30}"/>
              </a:ext>
            </a:extLst>
          </p:cNvPr>
          <p:cNvCxnSpPr/>
          <p:nvPr userDrawn="1"/>
        </p:nvCxnSpPr>
        <p:spPr>
          <a:xfrm>
            <a:off x="60864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0" name="Picture Placeholder 7">
            <a:extLst>
              <a:ext uri="{FF2B5EF4-FFF2-40B4-BE49-F238E27FC236}">
                <a16:creationId xmlns:a16="http://schemas.microsoft.com/office/drawing/2014/main" id="{BC4A69A1-FCE3-4A09-B2F6-3F05EFC8A1F2}"/>
              </a:ext>
            </a:extLst>
          </p:cNvPr>
          <p:cNvSpPr>
            <a:spLocks noGrp="1"/>
          </p:cNvSpPr>
          <p:nvPr>
            <p:ph type="pic" sz="quarter" idx="17" hasCustomPrompt="1"/>
          </p:nvPr>
        </p:nvSpPr>
        <p:spPr>
          <a:xfrm>
            <a:off x="6330950"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21" name="Text Placeholder 6">
            <a:extLst>
              <a:ext uri="{FF2B5EF4-FFF2-40B4-BE49-F238E27FC236}">
                <a16:creationId xmlns:a16="http://schemas.microsoft.com/office/drawing/2014/main" id="{87DCFF6F-5624-43CB-992D-A9A15C278D76}"/>
              </a:ext>
            </a:extLst>
          </p:cNvPr>
          <p:cNvSpPr>
            <a:spLocks noGrp="1"/>
          </p:cNvSpPr>
          <p:nvPr>
            <p:ph type="body" sz="quarter" idx="18"/>
          </p:nvPr>
        </p:nvSpPr>
        <p:spPr>
          <a:xfrm>
            <a:off x="632142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22" name="Straight Connector 21">
            <a:extLst>
              <a:ext uri="{FF2B5EF4-FFF2-40B4-BE49-F238E27FC236}">
                <a16:creationId xmlns:a16="http://schemas.microsoft.com/office/drawing/2014/main" id="{746E0189-91FD-4811-BEE9-78B3C93512C6}"/>
              </a:ext>
            </a:extLst>
          </p:cNvPr>
          <p:cNvCxnSpPr/>
          <p:nvPr userDrawn="1"/>
        </p:nvCxnSpPr>
        <p:spPr>
          <a:xfrm>
            <a:off x="9013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4" name="Picture Placeholder 7">
            <a:extLst>
              <a:ext uri="{FF2B5EF4-FFF2-40B4-BE49-F238E27FC236}">
                <a16:creationId xmlns:a16="http://schemas.microsoft.com/office/drawing/2014/main" id="{5E17F586-7CF3-4F8D-B0B1-2463938F4C0A}"/>
              </a:ext>
            </a:extLst>
          </p:cNvPr>
          <p:cNvSpPr>
            <a:spLocks noGrp="1"/>
          </p:cNvSpPr>
          <p:nvPr>
            <p:ph type="pic" sz="quarter" idx="19" hasCustomPrompt="1"/>
          </p:nvPr>
        </p:nvSpPr>
        <p:spPr>
          <a:xfrm>
            <a:off x="9256712"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25" name="Text Placeholder 6">
            <a:extLst>
              <a:ext uri="{FF2B5EF4-FFF2-40B4-BE49-F238E27FC236}">
                <a16:creationId xmlns:a16="http://schemas.microsoft.com/office/drawing/2014/main" id="{A7D14AF8-1472-498A-A689-1E2F6799CD3C}"/>
              </a:ext>
            </a:extLst>
          </p:cNvPr>
          <p:cNvSpPr>
            <a:spLocks noGrp="1"/>
          </p:cNvSpPr>
          <p:nvPr>
            <p:ph type="body" sz="quarter" idx="20"/>
          </p:nvPr>
        </p:nvSpPr>
        <p:spPr>
          <a:xfrm>
            <a:off x="9256712" y="4038600"/>
            <a:ext cx="2419350"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1572460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Icons">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cxnSp>
        <p:nvCxnSpPr>
          <p:cNvPr id="7" name="Straight Connector 6">
            <a:extLst>
              <a:ext uri="{FF2B5EF4-FFF2-40B4-BE49-F238E27FC236}">
                <a16:creationId xmlns:a16="http://schemas.microsoft.com/office/drawing/2014/main" id="{D1FA51FB-DB38-4837-90B7-21CD244F8C70}"/>
              </a:ext>
            </a:extLst>
          </p:cNvPr>
          <p:cNvCxnSpPr/>
          <p:nvPr userDrawn="1"/>
        </p:nvCxnSpPr>
        <p:spPr>
          <a:xfrm>
            <a:off x="479425" y="110490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CD56DE-DD12-4042-A24B-689D9F60DEB8}"/>
              </a:ext>
            </a:extLst>
          </p:cNvPr>
          <p:cNvCxnSpPr/>
          <p:nvPr userDrawn="1"/>
        </p:nvCxnSpPr>
        <p:spPr>
          <a:xfrm>
            <a:off x="479425" y="29146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94B333-D9D2-41AF-B703-13749ED01B9C}"/>
              </a:ext>
            </a:extLst>
          </p:cNvPr>
          <p:cNvCxnSpPr/>
          <p:nvPr userDrawn="1"/>
        </p:nvCxnSpPr>
        <p:spPr>
          <a:xfrm>
            <a:off x="479425" y="47053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535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Icons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cxnSp>
        <p:nvCxnSpPr>
          <p:cNvPr id="7" name="Straight Connector 6">
            <a:extLst>
              <a:ext uri="{FF2B5EF4-FFF2-40B4-BE49-F238E27FC236}">
                <a16:creationId xmlns:a16="http://schemas.microsoft.com/office/drawing/2014/main" id="{D1FA51FB-DB38-4837-90B7-21CD244F8C70}"/>
              </a:ext>
            </a:extLst>
          </p:cNvPr>
          <p:cNvCxnSpPr/>
          <p:nvPr userDrawn="1"/>
        </p:nvCxnSpPr>
        <p:spPr>
          <a:xfrm>
            <a:off x="479425" y="110490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CD56DE-DD12-4042-A24B-689D9F60DEB8}"/>
              </a:ext>
            </a:extLst>
          </p:cNvPr>
          <p:cNvCxnSpPr/>
          <p:nvPr userDrawn="1"/>
        </p:nvCxnSpPr>
        <p:spPr>
          <a:xfrm>
            <a:off x="479425" y="29146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94B333-D9D2-41AF-B703-13749ED01B9C}"/>
              </a:ext>
            </a:extLst>
          </p:cNvPr>
          <p:cNvCxnSpPr/>
          <p:nvPr userDrawn="1"/>
        </p:nvCxnSpPr>
        <p:spPr>
          <a:xfrm>
            <a:off x="479425" y="47053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8390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Graph">
    <p:bg>
      <p:bgPr>
        <a:solidFill>
          <a:srgbClr val="E6F0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163"/>
            <a:ext cx="4858694" cy="453077"/>
          </a:xfrm>
        </p:spPr>
        <p:txBody>
          <a:bodyPr/>
          <a:lstStyle>
            <a:lvl1pPr>
              <a:lnSpc>
                <a:spcPts val="3400"/>
              </a:lnSpc>
              <a:defRPr sz="3000">
                <a:solidFill>
                  <a:schemeClr val="tx2"/>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
        <p:nvSpPr>
          <p:cNvPr id="9" name="Text Placeholder 8">
            <a:extLst>
              <a:ext uri="{FF2B5EF4-FFF2-40B4-BE49-F238E27FC236}">
                <a16:creationId xmlns:a16="http://schemas.microsoft.com/office/drawing/2014/main" id="{7257DB79-C6EC-4871-8A1E-F2CD07968BE0}"/>
              </a:ext>
            </a:extLst>
          </p:cNvPr>
          <p:cNvSpPr>
            <a:spLocks noGrp="1"/>
          </p:cNvSpPr>
          <p:nvPr>
            <p:ph type="body" sz="quarter" idx="13"/>
          </p:nvPr>
        </p:nvSpPr>
        <p:spPr>
          <a:xfrm>
            <a:off x="6475413" y="411163"/>
            <a:ext cx="5200650" cy="454025"/>
          </a:xfrm>
        </p:spPr>
        <p:txBody>
          <a:bodyPr/>
          <a:lstStyle>
            <a:lvl1pPr>
              <a:lnSpc>
                <a:spcPts val="3400"/>
              </a:lnSpc>
              <a:defRPr sz="3000"/>
            </a:lvl1pPr>
          </a:lstStyle>
          <a:p>
            <a:pPr lvl="0"/>
            <a:r>
              <a:rPr lang="en-GB"/>
              <a:t>Click to edit Master text styles</a:t>
            </a:r>
          </a:p>
        </p:txBody>
      </p:sp>
    </p:spTree>
    <p:extLst>
      <p:ext uri="{BB962C8B-B14F-4D97-AF65-F5344CB8AC3E}">
        <p14:creationId xmlns:p14="http://schemas.microsoft.com/office/powerpoint/2010/main" val="2825415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Palette">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3751973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58243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5A04-6612-4D92-910E-E53B500F71D9}"/>
              </a:ext>
            </a:extLst>
          </p:cNvPr>
          <p:cNvSpPr txBox="1">
            <a:spLocks noGrp="1"/>
          </p:cNvSpPr>
          <p:nvPr>
            <p:ph type="title"/>
          </p:nvPr>
        </p:nvSpPr>
        <p:spPr/>
        <p:txBody>
          <a:bodyPr/>
          <a:lstStyle>
            <a:lvl1pPr>
              <a:defRPr/>
            </a:lvl1pPr>
          </a:lstStyle>
          <a:p>
            <a:pPr lvl="0"/>
            <a:r>
              <a:rPr lang="en-US"/>
              <a:t>Click to edit Master title style</a:t>
            </a:r>
            <a:endParaRPr lang="en-IE"/>
          </a:p>
        </p:txBody>
      </p:sp>
      <p:sp>
        <p:nvSpPr>
          <p:cNvPr id="3" name="Content Placeholder 2">
            <a:extLst>
              <a:ext uri="{FF2B5EF4-FFF2-40B4-BE49-F238E27FC236}">
                <a16:creationId xmlns:a16="http://schemas.microsoft.com/office/drawing/2014/main" id="{A1E654E7-868C-B954-FAF3-3C21AAEF900A}"/>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19862E4-A0DD-6AD8-D4DF-7A3C17E52F4E}"/>
              </a:ext>
            </a:extLst>
          </p:cNvPr>
          <p:cNvSpPr txBox="1">
            <a:spLocks noGrp="1"/>
          </p:cNvSpPr>
          <p:nvPr>
            <p:ph type="dt" sz="half" idx="7"/>
          </p:nvPr>
        </p:nvSpPr>
        <p:spPr/>
        <p:txBody>
          <a:bodyPr/>
          <a:lstStyle>
            <a:lvl1pPr>
              <a:defRPr/>
            </a:lvl1pPr>
          </a:lstStyle>
          <a:p>
            <a:pPr lvl="0"/>
            <a:fld id="{EEFF1260-4072-41C0-B212-0149EF5CC838}" type="datetime1">
              <a:rPr lang="en-IE"/>
              <a:pPr lvl="0"/>
              <a:t>07/09/2026</a:t>
            </a:fld>
            <a:endParaRPr lang="en-IE"/>
          </a:p>
        </p:txBody>
      </p:sp>
      <p:sp>
        <p:nvSpPr>
          <p:cNvPr id="5" name="Footer Placeholder 4">
            <a:extLst>
              <a:ext uri="{FF2B5EF4-FFF2-40B4-BE49-F238E27FC236}">
                <a16:creationId xmlns:a16="http://schemas.microsoft.com/office/drawing/2014/main" id="{9C5FFC76-FF9C-7685-0F0D-3022C62E96A8}"/>
              </a:ext>
            </a:extLst>
          </p:cNvPr>
          <p:cNvSpPr txBox="1">
            <a:spLocks noGrp="1"/>
          </p:cNvSpPr>
          <p:nvPr>
            <p:ph type="ftr" sz="quarter" idx="9"/>
          </p:nvPr>
        </p:nvSpPr>
        <p:spPr/>
        <p:txBody>
          <a:bodyPr/>
          <a:lstStyle>
            <a:lvl1pPr>
              <a:defRPr/>
            </a:lvl1pPr>
          </a:lstStyle>
          <a:p>
            <a:pPr lvl="0"/>
            <a:endParaRPr lang="en-IE"/>
          </a:p>
        </p:txBody>
      </p:sp>
      <p:sp>
        <p:nvSpPr>
          <p:cNvPr id="6" name="Slide Number Placeholder 5">
            <a:extLst>
              <a:ext uri="{FF2B5EF4-FFF2-40B4-BE49-F238E27FC236}">
                <a16:creationId xmlns:a16="http://schemas.microsoft.com/office/drawing/2014/main" id="{902EF6A1-2B9A-EDE2-5151-24DD218DE10E}"/>
              </a:ext>
            </a:extLst>
          </p:cNvPr>
          <p:cNvSpPr txBox="1">
            <a:spLocks noGrp="1"/>
          </p:cNvSpPr>
          <p:nvPr>
            <p:ph type="sldNum" sz="quarter" idx="8"/>
          </p:nvPr>
        </p:nvSpPr>
        <p:spPr/>
        <p:txBody>
          <a:bodyPr/>
          <a:lstStyle>
            <a:lvl1pPr>
              <a:defRPr/>
            </a:lvl1pPr>
          </a:lstStyle>
          <a:p>
            <a:pPr lvl="0"/>
            <a:fld id="{31BDA7FF-A57E-4319-AF2C-186CF98F76F3}" type="slidenum">
              <a:t>‹#›</a:t>
            </a:fld>
            <a:endParaRPr lang="en-IE"/>
          </a:p>
        </p:txBody>
      </p:sp>
    </p:spTree>
    <p:extLst>
      <p:ext uri="{BB962C8B-B14F-4D97-AF65-F5344CB8AC3E}">
        <p14:creationId xmlns:p14="http://schemas.microsoft.com/office/powerpoint/2010/main" val="265648836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6_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6585600" y="1943100"/>
            <a:ext cx="5606400" cy="4343400"/>
          </a:xfrm>
          <a:solidFill>
            <a:schemeClr val="accent4"/>
          </a:solidFill>
        </p:spPr>
        <p:txBody>
          <a:bodyPr tIns="0" anchor="ctr" anchorCtr="0"/>
          <a:lstStyle>
            <a:lvl1pPr algn="ctr">
              <a:defRPr sz="1600" b="0">
                <a:solidFill>
                  <a:schemeClr val="accent3"/>
                </a:solidFill>
              </a:defRPr>
            </a:lvl1pPr>
          </a:lstStyle>
          <a:p>
            <a:r>
              <a:rPr lang="en-GB" dirty="0"/>
              <a:t>IMAGE</a:t>
            </a:r>
          </a:p>
        </p:txBody>
      </p:sp>
      <p:sp>
        <p:nvSpPr>
          <p:cNvPr id="2" name="Title 1"/>
          <p:cNvSpPr>
            <a:spLocks noGrp="1"/>
          </p:cNvSpPr>
          <p:nvPr>
            <p:ph type="title"/>
          </p:nvPr>
        </p:nvSpPr>
        <p:spPr/>
        <p:txBody>
          <a:bodyPr/>
          <a:lstStyle>
            <a:lvl1pPr>
              <a:defRPr>
                <a:solidFill>
                  <a:srgbClr val="005EAE"/>
                </a:solidFill>
              </a:defRPr>
            </a:lvl1pPr>
          </a:lstStyle>
          <a:p>
            <a:r>
              <a:rPr lang="en-US"/>
              <a:t>Click to edit Master title style</a:t>
            </a:r>
            <a:endParaRPr lang="en-GB" dirty="0"/>
          </a:p>
        </p:txBody>
      </p:sp>
      <p:sp>
        <p:nvSpPr>
          <p:cNvPr id="4" name="Text Placeholder 3"/>
          <p:cNvSpPr>
            <a:spLocks noGrp="1"/>
          </p:cNvSpPr>
          <p:nvPr>
            <p:ph type="body" sz="quarter" idx="10"/>
          </p:nvPr>
        </p:nvSpPr>
        <p:spPr>
          <a:xfrm>
            <a:off x="1104903" y="1905000"/>
            <a:ext cx="5092700"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1104901" y="914411"/>
            <a:ext cx="10001251" cy="276225"/>
          </a:xfrm>
        </p:spPr>
        <p:txBody>
          <a:bodyPr/>
          <a:lstStyle>
            <a:lvl1pPr>
              <a:defRPr sz="1400" b="0">
                <a:solidFill>
                  <a:srgbClr val="005EAE"/>
                </a:solidFill>
              </a:defRPr>
            </a:lvl1pPr>
          </a:lstStyle>
          <a:p>
            <a:pPr lvl="0"/>
            <a:r>
              <a:rPr lang="en-US"/>
              <a:t>Click to edit Master text styles</a:t>
            </a:r>
          </a:p>
        </p:txBody>
      </p:sp>
      <p:sp>
        <p:nvSpPr>
          <p:cNvPr id="8" name="Rectangle 7"/>
          <p:cNvSpPr/>
          <p:nvPr userDrawn="1"/>
        </p:nvSpPr>
        <p:spPr>
          <a:xfrm>
            <a:off x="0" y="6498000"/>
            <a:ext cx="12192000" cy="360000"/>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dirty="0"/>
              <a:t>Trinity College Dublin, </a:t>
            </a:r>
            <a:r>
              <a:rPr lang="en-GB" sz="1000" dirty="0"/>
              <a:t>The University of Dublin</a:t>
            </a:r>
          </a:p>
        </p:txBody>
      </p:sp>
    </p:spTree>
    <p:extLst>
      <p:ext uri="{BB962C8B-B14F-4D97-AF65-F5344CB8AC3E}">
        <p14:creationId xmlns:p14="http://schemas.microsoft.com/office/powerpoint/2010/main" val="335177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FBF0D7-A9F9-4255-920E-E4915366813E}"/>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0" y="6397867"/>
            <a:ext cx="12191999" cy="460133"/>
          </a:xfrm>
          <a:prstGeom prst="rect">
            <a:avLst/>
          </a:prstGeom>
        </p:spPr>
      </p:pic>
      <p:sp>
        <p:nvSpPr>
          <p:cNvPr id="2" name="Title Placeholder 1"/>
          <p:cNvSpPr>
            <a:spLocks noGrp="1"/>
          </p:cNvSpPr>
          <p:nvPr>
            <p:ph type="title"/>
          </p:nvPr>
        </p:nvSpPr>
        <p:spPr>
          <a:xfrm>
            <a:off x="479426" y="388336"/>
            <a:ext cx="5148378" cy="1012975"/>
          </a:xfrm>
          <a:prstGeom prst="rect">
            <a:avLst/>
          </a:prstGeom>
        </p:spPr>
        <p:txBody>
          <a:bodyPr vert="horz" lIns="0" tIns="0" rIns="0" bIns="0" rtlCol="0" anchor="t" anchorCtr="0">
            <a:noAutofit/>
          </a:bodyPr>
          <a:lstStyle/>
          <a:p>
            <a:r>
              <a:rPr lang="en-GB"/>
              <a:t>Click to edit Master title style</a:t>
            </a:r>
            <a:endParaRPr lang="en-GB" dirty="0"/>
          </a:p>
        </p:txBody>
      </p:sp>
      <p:sp>
        <p:nvSpPr>
          <p:cNvPr id="3" name="Text Placeholder 2"/>
          <p:cNvSpPr>
            <a:spLocks noGrp="1"/>
          </p:cNvSpPr>
          <p:nvPr>
            <p:ph type="body" idx="1"/>
          </p:nvPr>
        </p:nvSpPr>
        <p:spPr>
          <a:xfrm>
            <a:off x="479425" y="4340612"/>
            <a:ext cx="5148378" cy="1772917"/>
          </a:xfrm>
          <a:prstGeom prst="rect">
            <a:avLst/>
          </a:prstGeom>
        </p:spPr>
        <p:txBody>
          <a:bodyPr vert="horz" lIns="0" tIns="0" rIns="0" bIns="0" rtlCol="0">
            <a:noAutofit/>
          </a:bodyPr>
          <a:lstStyle/>
          <a:p>
            <a:pPr lvl="0"/>
            <a:r>
              <a:rPr lang="en-US" dirty="0"/>
              <a:t>Click to edit Master text styles</a:t>
            </a:r>
          </a:p>
          <a:p>
            <a:pPr lvl="1"/>
            <a:r>
              <a:rPr lang="en-US" dirty="0"/>
              <a:t>Second level</a:t>
            </a:r>
            <a:endParaRPr lang="en-GB" dirty="0"/>
          </a:p>
        </p:txBody>
      </p:sp>
      <p:sp>
        <p:nvSpPr>
          <p:cNvPr id="6" name="Slide Number Placeholder 5"/>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
        <p:nvSpPr>
          <p:cNvPr id="9" name="TextBox 8">
            <a:extLst>
              <a:ext uri="{FF2B5EF4-FFF2-40B4-BE49-F238E27FC236}">
                <a16:creationId xmlns:a16="http://schemas.microsoft.com/office/drawing/2014/main" id="{45C4CF6A-0E47-4A92-9705-AAB0CAB4E00C}"/>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Tree>
    <p:extLst>
      <p:ext uri="{BB962C8B-B14F-4D97-AF65-F5344CB8AC3E}">
        <p14:creationId xmlns:p14="http://schemas.microsoft.com/office/powerpoint/2010/main" val="435751194"/>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62" r:id="rId3"/>
    <p:sldLayoutId id="2147483659" r:id="rId4"/>
    <p:sldLayoutId id="2147483667" r:id="rId5"/>
    <p:sldLayoutId id="2147483680" r:id="rId6"/>
    <p:sldLayoutId id="2147483668" r:id="rId7"/>
    <p:sldLayoutId id="2147483664" r:id="rId8"/>
    <p:sldLayoutId id="2147483678" r:id="rId9"/>
    <p:sldLayoutId id="2147483677" r:id="rId10"/>
    <p:sldLayoutId id="2147483674" r:id="rId11"/>
    <p:sldLayoutId id="2147483666" r:id="rId12"/>
    <p:sldLayoutId id="2147483670" r:id="rId13"/>
    <p:sldLayoutId id="2147483669" r:id="rId14"/>
    <p:sldLayoutId id="2147483671" r:id="rId15"/>
    <p:sldLayoutId id="2147483672" r:id="rId16"/>
    <p:sldLayoutId id="2147483675" r:id="rId17"/>
    <p:sldLayoutId id="2147483673" r:id="rId18"/>
    <p:sldLayoutId id="2147483679" r:id="rId19"/>
    <p:sldLayoutId id="2147483660" r:id="rId20"/>
    <p:sldLayoutId id="2147483682" r:id="rId21"/>
    <p:sldLayoutId id="2147483689" r:id="rId22"/>
  </p:sldLayoutIdLst>
  <p:hf hdr="0" ftr="0" dt="0"/>
  <p:txStyles>
    <p:titleStyle>
      <a:lvl1pPr algn="l" defTabSz="914377" rtl="0" eaLnBrk="1" latinLnBrk="0" hangingPunct="1">
        <a:lnSpc>
          <a:spcPts val="3700"/>
        </a:lnSpc>
        <a:spcBef>
          <a:spcPct val="0"/>
        </a:spcBef>
        <a:buNone/>
        <a:defRPr sz="3000" kern="1200">
          <a:solidFill>
            <a:schemeClr val="tx1"/>
          </a:solidFill>
          <a:latin typeface="+mj-lt"/>
          <a:ea typeface="+mj-ea"/>
          <a:cs typeface="+mj-cs"/>
        </a:defRPr>
      </a:lvl1pPr>
    </p:titleStyle>
    <p:body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02" userDrawn="1">
          <p15:clr>
            <a:srgbClr val="F26B43"/>
          </p15:clr>
        </p15:guide>
        <p15:guide id="3" orient="horz" userDrawn="1">
          <p15:clr>
            <a:srgbClr val="F26B43"/>
          </p15:clr>
        </p15:guide>
        <p15:guide id="5" pos="7355" userDrawn="1">
          <p15:clr>
            <a:srgbClr val="F26B43"/>
          </p15:clr>
        </p15:guide>
        <p15:guide id="6"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www.tcd.ie/sustainability"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0.xml"/><Relationship Id="rId1" Type="http://schemas.openxmlformats.org/officeDocument/2006/relationships/tags" Target="../tags/tag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0.xml"/><Relationship Id="rId1" Type="http://schemas.openxmlformats.org/officeDocument/2006/relationships/tags" Target="../tags/tag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8.xml"/><Relationship Id="rId7" Type="http://schemas.openxmlformats.org/officeDocument/2006/relationships/image" Target="../media/image24.jpeg"/><Relationship Id="rId2" Type="http://schemas.openxmlformats.org/officeDocument/2006/relationships/slideLayout" Target="../slideLayouts/slideLayout20.xml"/><Relationship Id="rId1" Type="http://schemas.openxmlformats.org/officeDocument/2006/relationships/tags" Target="../tags/tag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 Id="rId9" Type="http://schemas.openxmlformats.org/officeDocument/2006/relationships/image" Target="../media/image26.jpe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30.jp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hyperlink" Target="https://www.transportforireland.ie/available-apps/tfi-live/" TargetMode="External"/><Relationship Id="rId13" Type="http://schemas.openxmlformats.org/officeDocument/2006/relationships/hyperlink" Target="https://intercom.help/moby-move/en/articles/13905777-moby-student-mobility-discount" TargetMode="External"/><Relationship Id="rId3" Type="http://schemas.openxmlformats.org/officeDocument/2006/relationships/image" Target="../media/image38.jpg"/><Relationship Id="rId7" Type="http://schemas.openxmlformats.org/officeDocument/2006/relationships/image" Target="../media/image41.jpeg"/><Relationship Id="rId12" Type="http://schemas.openxmlformats.org/officeDocument/2006/relationships/hyperlink" Target="https://bleeper.ie/" TargetMode="External"/><Relationship Id="rId17" Type="http://schemas.openxmlformats.org/officeDocument/2006/relationships/hyperlink" Target="https://www.nationaltransport.ie/tfi-smarter-travel/smarter-travel-campus/smarter-travel-student-awards/" TargetMode="External"/><Relationship Id="rId2" Type="http://schemas.openxmlformats.org/officeDocument/2006/relationships/notesSlide" Target="../notesSlides/notesSlide11.xml"/><Relationship Id="rId16" Type="http://schemas.openxmlformats.org/officeDocument/2006/relationships/hyperlink" Target="https://www.nationaltransport.ie/tfi-smarter-travel/cycle-challenge-ie/ready-set-cycle/" TargetMode="External"/><Relationship Id="rId1" Type="http://schemas.openxmlformats.org/officeDocument/2006/relationships/slideLayout" Target="../slideLayouts/slideLayout21.xml"/><Relationship Id="rId6" Type="http://schemas.openxmlformats.org/officeDocument/2006/relationships/image" Target="../media/image27.png"/><Relationship Id="rId11" Type="http://schemas.openxmlformats.org/officeDocument/2006/relationships/hyperlink" Target="https://www.dublinbikes.ie/en/home" TargetMode="External"/><Relationship Id="rId5" Type="http://schemas.openxmlformats.org/officeDocument/2006/relationships/image" Target="../media/image40.png"/><Relationship Id="rId15" Type="http://schemas.openxmlformats.org/officeDocument/2006/relationships/hyperlink" Target="https://www.nationaltransport.ie/tfi-smarter-travel/walking/competitions" TargetMode="External"/><Relationship Id="rId10" Type="http://schemas.openxmlformats.org/officeDocument/2006/relationships/hyperlink" Target="https://about.leapcard.ie/young-adult-and-student-card-launch" TargetMode="External"/><Relationship Id="rId4" Type="http://schemas.openxmlformats.org/officeDocument/2006/relationships/image" Target="../media/image39.jpeg"/><Relationship Id="rId9" Type="http://schemas.openxmlformats.org/officeDocument/2006/relationships/hyperlink" Target="https://experience.arcgis.com/experience/5b2424385dfe4ed3a3eafd76f8c4636a" TargetMode="External"/><Relationship Id="rId14" Type="http://schemas.openxmlformats.org/officeDocument/2006/relationships/hyperlink" Target="https://www.nationaltransport.ie/tfi-smarter-travel/walking/step-challenge/"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2.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1.xml"/><Relationship Id="rId6" Type="http://schemas.openxmlformats.org/officeDocument/2006/relationships/image" Target="../media/image44.jpeg"/><Relationship Id="rId5" Type="http://schemas.openxmlformats.org/officeDocument/2006/relationships/image" Target="../media/image30.jpg"/><Relationship Id="rId4" Type="http://schemas.openxmlformats.org/officeDocument/2006/relationships/image" Target="../media/image43.png"/><Relationship Id="rId9"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5.xml"/><Relationship Id="rId5" Type="http://schemas.openxmlformats.org/officeDocument/2006/relationships/image" Target="../media/image50.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7.png"/><Relationship Id="rId2" Type="http://schemas.openxmlformats.org/officeDocument/2006/relationships/image" Target="../media/image64.png"/><Relationship Id="rId1" Type="http://schemas.openxmlformats.org/officeDocument/2006/relationships/slideLayout" Target="../slideLayouts/slideLayout21.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uilding with a tower and trees&#10;&#10;Description automatically generated">
            <a:extLst>
              <a:ext uri="{FF2B5EF4-FFF2-40B4-BE49-F238E27FC236}">
                <a16:creationId xmlns:a16="http://schemas.microsoft.com/office/drawing/2014/main" id="{27A1D3D4-2F36-CFA1-C4DD-231D2F6C6631}"/>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a:stretch/>
        </p:blipFill>
        <p:spPr>
          <a:xfrm>
            <a:off x="0" y="1"/>
            <a:ext cx="12191980" cy="6857999"/>
          </a:xfrm>
          <a:prstGeom prst="rect">
            <a:avLst/>
          </a:prstGeom>
        </p:spPr>
      </p:pic>
      <p:sp>
        <p:nvSpPr>
          <p:cNvPr id="2" name="Title 1">
            <a:extLst>
              <a:ext uri="{FF2B5EF4-FFF2-40B4-BE49-F238E27FC236}">
                <a16:creationId xmlns:a16="http://schemas.microsoft.com/office/drawing/2014/main" id="{42C2F415-0A55-BA5B-5016-FBF4CBCF2790}"/>
              </a:ext>
            </a:extLst>
          </p:cNvPr>
          <p:cNvSpPr>
            <a:spLocks noGrp="1"/>
          </p:cNvSpPr>
          <p:nvPr>
            <p:ph type="ctrTitle"/>
          </p:nvPr>
        </p:nvSpPr>
        <p:spPr>
          <a:xfrm>
            <a:off x="1524000" y="2071868"/>
            <a:ext cx="9144000" cy="1951012"/>
          </a:xfrm>
        </p:spPr>
        <p:txBody>
          <a:bodyPr>
            <a:normAutofit/>
          </a:bodyPr>
          <a:lstStyle/>
          <a:p>
            <a:r>
              <a:rPr lang="en-IE" dirty="0">
                <a:solidFill>
                  <a:srgbClr val="FFFFFF"/>
                </a:solidFill>
              </a:rPr>
              <a:t>Sustainability in Trinity</a:t>
            </a:r>
            <a:br>
              <a:rPr lang="en-IE" dirty="0">
                <a:solidFill>
                  <a:srgbClr val="FFFFFF"/>
                </a:solidFill>
              </a:rPr>
            </a:br>
            <a:r>
              <a:rPr lang="en-IE" dirty="0">
                <a:solidFill>
                  <a:srgbClr val="FFFFFF"/>
                </a:solidFill>
              </a:rPr>
              <a:t>How you can play your part.</a:t>
            </a:r>
          </a:p>
        </p:txBody>
      </p:sp>
      <p:sp>
        <p:nvSpPr>
          <p:cNvPr id="3" name="Subtitle 2">
            <a:extLst>
              <a:ext uri="{FF2B5EF4-FFF2-40B4-BE49-F238E27FC236}">
                <a16:creationId xmlns:a16="http://schemas.microsoft.com/office/drawing/2014/main" id="{210E0585-002F-B36A-8582-3451DBCDDBE4}"/>
              </a:ext>
            </a:extLst>
          </p:cNvPr>
          <p:cNvSpPr>
            <a:spLocks noGrp="1"/>
          </p:cNvSpPr>
          <p:nvPr>
            <p:ph type="subTitle" idx="1"/>
          </p:nvPr>
        </p:nvSpPr>
        <p:spPr>
          <a:xfrm>
            <a:off x="1689904" y="4159404"/>
            <a:ext cx="8978096" cy="1098395"/>
          </a:xfrm>
        </p:spPr>
        <p:txBody>
          <a:bodyPr>
            <a:normAutofit/>
          </a:bodyPr>
          <a:lstStyle/>
          <a:p>
            <a:r>
              <a:rPr lang="en-IE" dirty="0">
                <a:solidFill>
                  <a:schemeClr val="bg2"/>
                </a:solidFill>
              </a:rPr>
              <a:t>Jane Hackett, </a:t>
            </a:r>
          </a:p>
          <a:p>
            <a:r>
              <a:rPr lang="en-IE" dirty="0">
                <a:solidFill>
                  <a:schemeClr val="bg2"/>
                </a:solidFill>
              </a:rPr>
              <a:t>Sustainability Manager</a:t>
            </a:r>
          </a:p>
          <a:p>
            <a:r>
              <a:rPr lang="en-IE" dirty="0">
                <a:solidFill>
                  <a:schemeClr val="bg2"/>
                </a:solidFill>
              </a:rPr>
              <a:t>Trinity Sustainability</a:t>
            </a:r>
          </a:p>
          <a:p>
            <a:endParaRPr lang="en-IE" dirty="0">
              <a:solidFill>
                <a:schemeClr val="bg2"/>
              </a:solidFill>
            </a:endParaRPr>
          </a:p>
        </p:txBody>
      </p:sp>
    </p:spTree>
    <p:extLst>
      <p:ext uri="{BB962C8B-B14F-4D97-AF65-F5344CB8AC3E}">
        <p14:creationId xmlns:p14="http://schemas.microsoft.com/office/powerpoint/2010/main" val="2175356584"/>
      </p:ext>
    </p:extLst>
  </p:cSld>
  <p:clrMapOvr>
    <a:masterClrMapping/>
  </p:clrMapOvr>
  <mc:AlternateContent xmlns:mc="http://schemas.openxmlformats.org/markup-compatibility/2006" xmlns:p14="http://schemas.microsoft.com/office/powerpoint/2010/main">
    <mc:Choice Requires="p14">
      <p:transition spd="slow" p14:dur="2000" advTm="10910"/>
    </mc:Choice>
    <mc:Fallback xmlns="">
      <p:transition spd="slow" advTm="1091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of a woman in a lecture, engaged in coversation with her classmates surrounding her, but out of focus in the image.">
            <a:extLst>
              <a:ext uri="{FF2B5EF4-FFF2-40B4-BE49-F238E27FC236}">
                <a16:creationId xmlns:a16="http://schemas.microsoft.com/office/drawing/2014/main" id="{4C7DD702-78D9-4209-834B-813BB2A6780A}"/>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0" y="272"/>
            <a:ext cx="12193200" cy="6857999"/>
          </a:xfrm>
        </p:spPr>
      </p:pic>
      <p:sp>
        <p:nvSpPr>
          <p:cNvPr id="3" name="Rectangle 2">
            <a:extLst>
              <a:ext uri="{FF2B5EF4-FFF2-40B4-BE49-F238E27FC236}">
                <a16:creationId xmlns:a16="http://schemas.microsoft.com/office/drawing/2014/main" id="{24FBE149-D618-459E-9D51-C0715EA751D1}"/>
              </a:ext>
              <a:ext uri="{C183D7F6-B498-43B3-948B-1728B52AA6E4}">
                <adec:decorative xmlns:adec="http://schemas.microsoft.com/office/drawing/2017/decorative" val="1"/>
              </a:ext>
            </a:extLst>
          </p:cNvPr>
          <p:cNvSpPr/>
          <p:nvPr/>
        </p:nvSpPr>
        <p:spPr>
          <a:xfrm>
            <a:off x="-1" y="0"/>
            <a:ext cx="12192001"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959FFC6-3A0E-4ACA-9D50-3FE9F2295E95}"/>
              </a:ext>
            </a:extLst>
          </p:cNvPr>
          <p:cNvSpPr>
            <a:spLocks noGrp="1"/>
          </p:cNvSpPr>
          <p:nvPr>
            <p:ph type="title"/>
          </p:nvPr>
        </p:nvSpPr>
        <p:spPr>
          <a:xfrm>
            <a:off x="2554013" y="2419243"/>
            <a:ext cx="8628993" cy="2184287"/>
          </a:xfrm>
        </p:spPr>
        <p:txBody>
          <a:bodyPr/>
          <a:lstStyle/>
          <a:p>
            <a:r>
              <a:rPr lang="en-GB" dirty="0"/>
              <a:t>What is Trinity doing? </a:t>
            </a:r>
          </a:p>
        </p:txBody>
      </p:sp>
      <p:sp>
        <p:nvSpPr>
          <p:cNvPr id="10" name="TextBox 9">
            <a:extLst>
              <a:ext uri="{FF2B5EF4-FFF2-40B4-BE49-F238E27FC236}">
                <a16:creationId xmlns:a16="http://schemas.microsoft.com/office/drawing/2014/main" id="{DB481E93-2B29-4D6C-9322-D1FAAC934D02}"/>
              </a:ext>
            </a:extLst>
          </p:cNvPr>
          <p:cNvSpPr txBox="1"/>
          <p:nvPr/>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9" name="Slide Number Placeholder 3">
            <a:extLst>
              <a:ext uri="{FF2B5EF4-FFF2-40B4-BE49-F238E27FC236}">
                <a16:creationId xmlns:a16="http://schemas.microsoft.com/office/drawing/2014/main" id="{F0F3AF93-3A89-4621-AFC7-04AC6D86CE95}"/>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t>2</a:t>
            </a:fld>
            <a:endParaRPr lang="en-GB"/>
          </a:p>
        </p:txBody>
      </p:sp>
    </p:spTree>
    <p:extLst>
      <p:ext uri="{BB962C8B-B14F-4D97-AF65-F5344CB8AC3E}">
        <p14:creationId xmlns:p14="http://schemas.microsoft.com/office/powerpoint/2010/main" val="2504148215"/>
      </p:ext>
    </p:extLst>
  </p:cSld>
  <p:clrMapOvr>
    <a:masterClrMapping/>
  </p:clrMapOvr>
  <mc:AlternateContent xmlns:mc="http://schemas.openxmlformats.org/markup-compatibility/2006" xmlns:p14="http://schemas.microsoft.com/office/powerpoint/2010/main">
    <mc:Choice Requires="p14">
      <p:transition spd="slow" p14:dur="2000" advTm="8172"/>
    </mc:Choice>
    <mc:Fallback xmlns="">
      <p:transition spd="slow" advTm="817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12F852F-0D4C-AAA8-B9B8-7D61311DF64D}"/>
              </a:ext>
            </a:extLst>
          </p:cNvPr>
          <p:cNvSpPr txBox="1"/>
          <p:nvPr/>
        </p:nvSpPr>
        <p:spPr>
          <a:xfrm>
            <a:off x="300943" y="337960"/>
            <a:ext cx="5326862" cy="1097301"/>
          </a:xfrm>
          <a:prstGeom prst="rect">
            <a:avLst/>
          </a:prstGeom>
        </p:spPr>
        <p:txBody>
          <a:bodyPr vert="horz" lIns="0" tIns="0" rIns="0" bIns="0" rtlCol="0" anchor="t" anchorCtr="0">
            <a:normAutofit/>
          </a:bodyPr>
          <a:lstStyle/>
          <a:p>
            <a:pPr>
              <a:lnSpc>
                <a:spcPts val="3700"/>
              </a:lnSpc>
              <a:spcBef>
                <a:spcPct val="0"/>
              </a:spcBef>
              <a:spcAft>
                <a:spcPts val="600"/>
              </a:spcAft>
            </a:pPr>
            <a:r>
              <a:rPr lang="en-GB" sz="3000" b="1" kern="1200" dirty="0">
                <a:latin typeface="+mj-lt"/>
                <a:ea typeface="+mj-ea"/>
                <a:cs typeface="+mj-cs"/>
              </a:rPr>
              <a:t>‘Healthy Planet, Healthy People’ </a:t>
            </a:r>
            <a:endParaRPr lang="en-GB" sz="3000" kern="1200" dirty="0">
              <a:latin typeface="+mj-lt"/>
              <a:ea typeface="+mj-ea"/>
              <a:cs typeface="+mj-cs"/>
            </a:endParaRPr>
          </a:p>
        </p:txBody>
      </p:sp>
      <p:sp>
        <p:nvSpPr>
          <p:cNvPr id="4" name="TextBox 3">
            <a:extLst>
              <a:ext uri="{FF2B5EF4-FFF2-40B4-BE49-F238E27FC236}">
                <a16:creationId xmlns:a16="http://schemas.microsoft.com/office/drawing/2014/main" id="{561A12F1-B981-7CFE-AE30-7CEA06436E30}"/>
              </a:ext>
            </a:extLst>
          </p:cNvPr>
          <p:cNvSpPr txBox="1"/>
          <p:nvPr/>
        </p:nvSpPr>
        <p:spPr>
          <a:xfrm>
            <a:off x="196770" y="960700"/>
            <a:ext cx="5431033" cy="2468300"/>
          </a:xfrm>
          <a:prstGeom prst="rect">
            <a:avLst/>
          </a:prstGeom>
        </p:spPr>
        <p:txBody>
          <a:bodyPr vert="horz" lIns="0" tIns="0" rIns="0" bIns="0" rtlCol="0" anchor="b" anchorCtr="0">
            <a:normAutofit/>
          </a:bodyPr>
          <a:lstStyle/>
          <a:p>
            <a:pPr>
              <a:lnSpc>
                <a:spcPts val="2700"/>
              </a:lnSpc>
              <a:spcAft>
                <a:spcPts val="600"/>
              </a:spcAft>
            </a:pPr>
            <a:r>
              <a:rPr lang="en-GB" sz="2400" dirty="0">
                <a:solidFill>
                  <a:srgbClr val="50555A"/>
                </a:solidFill>
              </a:rPr>
              <a:t>Trinity Sustainability led by:</a:t>
            </a:r>
          </a:p>
          <a:p>
            <a:pPr>
              <a:lnSpc>
                <a:spcPts val="2700"/>
              </a:lnSpc>
              <a:spcAft>
                <a:spcPts val="600"/>
              </a:spcAft>
            </a:pPr>
            <a:endParaRPr lang="en-GB" sz="2400" dirty="0">
              <a:solidFill>
                <a:srgbClr val="50555A"/>
              </a:solidFill>
            </a:endParaRPr>
          </a:p>
          <a:p>
            <a:pPr>
              <a:lnSpc>
                <a:spcPts val="2700"/>
              </a:lnSpc>
              <a:spcAft>
                <a:spcPts val="600"/>
              </a:spcAft>
            </a:pPr>
            <a:r>
              <a:rPr lang="en-GB" sz="2400" dirty="0">
                <a:solidFill>
                  <a:srgbClr val="50555A"/>
                </a:solidFill>
              </a:rPr>
              <a:t>Prof. Jane Stout, </a:t>
            </a:r>
          </a:p>
          <a:p>
            <a:pPr>
              <a:lnSpc>
                <a:spcPts val="2700"/>
              </a:lnSpc>
              <a:spcAft>
                <a:spcPts val="600"/>
              </a:spcAft>
            </a:pPr>
            <a:r>
              <a:rPr lang="en-GB" sz="2400" dirty="0">
                <a:solidFill>
                  <a:srgbClr val="50555A"/>
                </a:solidFill>
              </a:rPr>
              <a:t>Vice President for Biodiversity and Climate Action</a:t>
            </a:r>
          </a:p>
          <a:p>
            <a:pPr>
              <a:lnSpc>
                <a:spcPts val="2700"/>
              </a:lnSpc>
              <a:spcAft>
                <a:spcPts val="600"/>
              </a:spcAft>
            </a:pPr>
            <a:endParaRPr lang="en-GB" sz="2400" dirty="0">
              <a:solidFill>
                <a:srgbClr val="50555A"/>
              </a:solidFill>
            </a:endParaRPr>
          </a:p>
        </p:txBody>
      </p:sp>
      <p:pic>
        <p:nvPicPr>
          <p:cNvPr id="6" name="Picture 16" descr="A person wearing glasses&#10;&#10;Description automatically generated with low confidence">
            <a:extLst>
              <a:ext uri="{FF2B5EF4-FFF2-40B4-BE49-F238E27FC236}">
                <a16:creationId xmlns:a16="http://schemas.microsoft.com/office/drawing/2014/main" id="{989553DB-70D2-B1FE-3443-C2DBCDF9A119}"/>
              </a:ext>
            </a:extLst>
          </p:cNvPr>
          <p:cNvPicPr>
            <a:picLocks noChangeAspect="1"/>
          </p:cNvPicPr>
          <p:nvPr/>
        </p:nvPicPr>
        <p:blipFill>
          <a:blip r:embed="rId3"/>
          <a:srcRect t="380" r="1" b="23006"/>
          <a:stretch/>
        </p:blipFill>
        <p:spPr>
          <a:xfrm>
            <a:off x="6096000" y="10"/>
            <a:ext cx="6096000" cy="6397857"/>
          </a:xfrm>
          <a:prstGeom prst="rect">
            <a:avLst/>
          </a:prstGeom>
          <a:noFill/>
          <a:ln cap="flat">
            <a:noFill/>
          </a:ln>
        </p:spPr>
      </p:pic>
      <p:sp>
        <p:nvSpPr>
          <p:cNvPr id="16" name="Slide Number Placeholder 4">
            <a:extLst>
              <a:ext uri="{FF2B5EF4-FFF2-40B4-BE49-F238E27FC236}">
                <a16:creationId xmlns:a16="http://schemas.microsoft.com/office/drawing/2014/main" id="{062EF730-7C6A-4331-534A-D53E5E8C57EB}"/>
              </a:ext>
            </a:extLst>
          </p:cNvPr>
          <p:cNvSpPr>
            <a:spLocks noGrp="1"/>
          </p:cNvSpPr>
          <p:nvPr>
            <p:ph type="sldNum" sz="quarter" idx="4"/>
          </p:nvPr>
        </p:nvSpPr>
        <p:spPr>
          <a:xfrm>
            <a:off x="11466740" y="6511066"/>
            <a:ext cx="290100" cy="191861"/>
          </a:xfrm>
        </p:spPr>
        <p:txBody>
          <a:bodyPr/>
          <a:lstStyle/>
          <a:p>
            <a:pPr>
              <a:spcAft>
                <a:spcPts val="600"/>
              </a:spcAft>
            </a:pPr>
            <a:fld id="{DDBE135E-2566-4748-853C-8A3B78F0FB00}" type="slidenum">
              <a:rPr lang="en-GB" smtClean="0"/>
              <a:pPr>
                <a:spcAft>
                  <a:spcPts val="600"/>
                </a:spcAft>
              </a:pPr>
              <a:t>3</a:t>
            </a:fld>
            <a:endParaRPr lang="en-GB"/>
          </a:p>
        </p:txBody>
      </p:sp>
      <p:pic>
        <p:nvPicPr>
          <p:cNvPr id="3" name="Picture 2">
            <a:extLst>
              <a:ext uri="{FF2B5EF4-FFF2-40B4-BE49-F238E27FC236}">
                <a16:creationId xmlns:a16="http://schemas.microsoft.com/office/drawing/2014/main" id="{4B71DD81-D366-9818-0884-4C018DFCFA88}"/>
              </a:ext>
            </a:extLst>
          </p:cNvPr>
          <p:cNvPicPr>
            <a:picLocks noChangeAspect="1"/>
          </p:cNvPicPr>
          <p:nvPr/>
        </p:nvPicPr>
        <p:blipFill>
          <a:blip r:embed="rId4"/>
          <a:srcRect l="13336" t="3511" r="13593" b="4353"/>
          <a:stretch/>
        </p:blipFill>
        <p:spPr>
          <a:xfrm>
            <a:off x="1666755" y="3372426"/>
            <a:ext cx="2002420" cy="2524874"/>
          </a:xfrm>
          <a:prstGeom prst="rect">
            <a:avLst/>
          </a:prstGeom>
        </p:spPr>
      </p:pic>
    </p:spTree>
    <p:extLst>
      <p:ext uri="{BB962C8B-B14F-4D97-AF65-F5344CB8AC3E}">
        <p14:creationId xmlns:p14="http://schemas.microsoft.com/office/powerpoint/2010/main" val="1820547221"/>
      </p:ext>
    </p:extLst>
  </p:cSld>
  <p:clrMapOvr>
    <a:masterClrMapping/>
  </p:clrMapOvr>
  <mc:AlternateContent xmlns:mc="http://schemas.openxmlformats.org/markup-compatibility/2006" xmlns:p14="http://schemas.microsoft.com/office/powerpoint/2010/main">
    <mc:Choice Requires="p14">
      <p:transition spd="slow" p14:dur="2000" advTm="12069"/>
    </mc:Choice>
    <mc:Fallback xmlns="">
      <p:transition spd="slow" advTm="1206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06256613-A7E4-07C6-6670-B9A84B67372E}"/>
              </a:ext>
            </a:extLst>
          </p:cNvPr>
          <p:cNvGraphicFramePr/>
          <p:nvPr/>
        </p:nvGraphicFramePr>
        <p:xfrm>
          <a:off x="4031676" y="518984"/>
          <a:ext cx="8596930" cy="49540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DFFB67F5-1A6A-E530-116A-6F182DC9F7FE}"/>
              </a:ext>
            </a:extLst>
          </p:cNvPr>
          <p:cNvGrpSpPr/>
          <p:nvPr/>
        </p:nvGrpSpPr>
        <p:grpSpPr>
          <a:xfrm>
            <a:off x="378373" y="624815"/>
            <a:ext cx="5542441" cy="5836970"/>
            <a:chOff x="742949" y="1119187"/>
            <a:chExt cx="5542441" cy="5836970"/>
          </a:xfrm>
        </p:grpSpPr>
        <p:pic>
          <p:nvPicPr>
            <p:cNvPr id="4" name="Picture 3">
              <a:extLst>
                <a:ext uri="{FF2B5EF4-FFF2-40B4-BE49-F238E27FC236}">
                  <a16:creationId xmlns:a16="http://schemas.microsoft.com/office/drawing/2014/main" id="{6FF3A9B8-DA78-103B-26E4-EA74B91CC92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42949" y="1119187"/>
              <a:ext cx="3771901" cy="5076826"/>
            </a:xfrm>
            <a:prstGeom prst="rect">
              <a:avLst/>
            </a:prstGeom>
          </p:spPr>
        </p:pic>
        <p:sp>
          <p:nvSpPr>
            <p:cNvPr id="7" name="TextBox 6">
              <a:extLst>
                <a:ext uri="{FF2B5EF4-FFF2-40B4-BE49-F238E27FC236}">
                  <a16:creationId xmlns:a16="http://schemas.microsoft.com/office/drawing/2014/main" id="{A78C0A91-92BC-805C-82E6-97111B6AF627}"/>
                </a:ext>
              </a:extLst>
            </p:cNvPr>
            <p:cNvSpPr txBox="1"/>
            <p:nvPr/>
          </p:nvSpPr>
          <p:spPr>
            <a:xfrm>
              <a:off x="742949" y="6494492"/>
              <a:ext cx="5542441" cy="461665"/>
            </a:xfrm>
            <a:prstGeom prst="rect">
              <a:avLst/>
            </a:prstGeom>
            <a:noFill/>
          </p:spPr>
          <p:txBody>
            <a:bodyPr wrap="square">
              <a:spAutoFit/>
            </a:bodyPr>
            <a:lstStyle/>
            <a:p>
              <a:r>
                <a:rPr lang="en-IE" sz="2400" dirty="0">
                  <a:hlinkClick r:id="rId9"/>
                </a:rPr>
                <a:t>www.tcd.ie/sustainability</a:t>
              </a:r>
              <a:endParaRPr lang="en-IE" sz="2400" dirty="0"/>
            </a:p>
          </p:txBody>
        </p:sp>
      </p:grpSp>
    </p:spTree>
    <p:extLst>
      <p:ext uri="{BB962C8B-B14F-4D97-AF65-F5344CB8AC3E}">
        <p14:creationId xmlns:p14="http://schemas.microsoft.com/office/powerpoint/2010/main" val="3290249847"/>
      </p:ext>
    </p:extLst>
  </p:cSld>
  <p:clrMapOvr>
    <a:masterClrMapping/>
  </p:clrMapOvr>
  <mc:AlternateContent xmlns:mc="http://schemas.openxmlformats.org/markup-compatibility/2006" xmlns:p14="http://schemas.microsoft.com/office/powerpoint/2010/main">
    <mc:Choice Requires="p14">
      <p:transition spd="slow" p14:dur="2000" advTm="14813"/>
    </mc:Choice>
    <mc:Fallback xmlns="">
      <p:transition spd="slow" advTm="1481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CBB96D-5B9E-3E2A-1BE7-ED4571D4F4FA}"/>
              </a:ext>
            </a:extLst>
          </p:cNvPr>
          <p:cNvPicPr>
            <a:picLocks noChangeAspect="1"/>
          </p:cNvPicPr>
          <p:nvPr/>
        </p:nvPicPr>
        <p:blipFill rotWithShape="1">
          <a:blip r:embed="rId3"/>
          <a:srcRect l="33061" t="34150" r="13980" b="16326"/>
          <a:stretch/>
        </p:blipFill>
        <p:spPr>
          <a:xfrm>
            <a:off x="708374" y="277760"/>
            <a:ext cx="11036510" cy="5805332"/>
          </a:xfrm>
          <a:prstGeom prst="rect">
            <a:avLst/>
          </a:prstGeom>
        </p:spPr>
      </p:pic>
      <p:pic>
        <p:nvPicPr>
          <p:cNvPr id="7" name="Picture 6" descr="A close up of a logo&#10;&#10;Description automatically generated">
            <a:extLst>
              <a:ext uri="{FF2B5EF4-FFF2-40B4-BE49-F238E27FC236}">
                <a16:creationId xmlns:a16="http://schemas.microsoft.com/office/drawing/2014/main" id="{C10E5B19-DA86-8E7F-C0A3-E9E528A550A0}"/>
              </a:ext>
            </a:extLst>
          </p:cNvPr>
          <p:cNvPicPr>
            <a:picLocks noChangeAspect="1"/>
          </p:cNvPicPr>
          <p:nvPr/>
        </p:nvPicPr>
        <p:blipFill rotWithShape="1">
          <a:blip r:embed="rId4">
            <a:extLst>
              <a:ext uri="{28A0092B-C50C-407E-A947-70E740481C1C}">
                <a14:useLocalDpi xmlns:a14="http://schemas.microsoft.com/office/drawing/2010/main" val="0"/>
              </a:ext>
            </a:extLst>
          </a:blip>
          <a:srcRect l="9489" t="17726" r="9478" b="14841"/>
          <a:stretch/>
        </p:blipFill>
        <p:spPr>
          <a:xfrm>
            <a:off x="301187" y="5700238"/>
            <a:ext cx="3415004" cy="980481"/>
          </a:xfrm>
          <a:prstGeom prst="rect">
            <a:avLst/>
          </a:prstGeom>
        </p:spPr>
      </p:pic>
    </p:spTree>
    <p:extLst>
      <p:ext uri="{BB962C8B-B14F-4D97-AF65-F5344CB8AC3E}">
        <p14:creationId xmlns:p14="http://schemas.microsoft.com/office/powerpoint/2010/main" val="2669066812"/>
      </p:ext>
    </p:extLst>
  </p:cSld>
  <p:clrMapOvr>
    <a:masterClrMapping/>
  </p:clrMapOvr>
  <mc:AlternateContent xmlns:mc="http://schemas.openxmlformats.org/markup-compatibility/2006" xmlns:p14="http://schemas.microsoft.com/office/powerpoint/2010/main">
    <mc:Choice Requires="p14">
      <p:transition spd="slow" p14:dur="2000" advTm="49514"/>
    </mc:Choice>
    <mc:Fallback xmlns="">
      <p:transition spd="slow" advTm="4951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BDCD88-3EAA-9213-FF45-855673DEDC92}"/>
              </a:ext>
            </a:extLst>
          </p:cNvPr>
          <p:cNvSpPr>
            <a:spLocks noGrp="1"/>
          </p:cNvSpPr>
          <p:nvPr>
            <p:ph type="sldNum" sz="quarter" idx="12"/>
          </p:nvPr>
        </p:nvSpPr>
        <p:spPr/>
        <p:txBody>
          <a:bodyPr/>
          <a:lstStyle/>
          <a:p>
            <a:fld id="{DDBE135E-2566-4748-853C-8A3B78F0FB00}" type="slidenum">
              <a:rPr lang="en-GB" smtClean="0"/>
              <a:t>6</a:t>
            </a:fld>
            <a:endParaRPr lang="en-GB"/>
          </a:p>
        </p:txBody>
      </p:sp>
      <p:pic>
        <p:nvPicPr>
          <p:cNvPr id="3" name="Picture 2">
            <a:extLst>
              <a:ext uri="{FF2B5EF4-FFF2-40B4-BE49-F238E27FC236}">
                <a16:creationId xmlns:a16="http://schemas.microsoft.com/office/drawing/2014/main" id="{AEB39B61-5637-0025-E65D-ED4676DA6DD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1554224" y="-1055175"/>
            <a:ext cx="586766" cy="3437897"/>
          </a:xfrm>
          <a:prstGeom prst="rect">
            <a:avLst/>
          </a:prstGeom>
        </p:spPr>
      </p:pic>
      <p:pic>
        <p:nvPicPr>
          <p:cNvPr id="11" name="Picture 10">
            <a:extLst>
              <a:ext uri="{FF2B5EF4-FFF2-40B4-BE49-F238E27FC236}">
                <a16:creationId xmlns:a16="http://schemas.microsoft.com/office/drawing/2014/main" id="{EB308809-63AF-F270-B742-1F85A007C218}"/>
              </a:ext>
            </a:extLst>
          </p:cNvPr>
          <p:cNvPicPr>
            <a:picLocks noChangeAspect="1"/>
          </p:cNvPicPr>
          <p:nvPr/>
        </p:nvPicPr>
        <p:blipFill>
          <a:blip r:embed="rId5"/>
          <a:stretch>
            <a:fillRect/>
          </a:stretch>
        </p:blipFill>
        <p:spPr>
          <a:xfrm>
            <a:off x="7646187" y="370389"/>
            <a:ext cx="4254150" cy="5576849"/>
          </a:xfrm>
          <a:prstGeom prst="rect">
            <a:avLst/>
          </a:prstGeom>
        </p:spPr>
      </p:pic>
      <p:pic>
        <p:nvPicPr>
          <p:cNvPr id="1026" name="Picture 2" descr="Five Fellows to develop Trinity’s programme of Education for ...">
            <a:extLst>
              <a:ext uri="{FF2B5EF4-FFF2-40B4-BE49-F238E27FC236}">
                <a16:creationId xmlns:a16="http://schemas.microsoft.com/office/drawing/2014/main" id="{7CF70231-BA68-7D69-C2ED-CBC54E4AD6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58" y="1902106"/>
            <a:ext cx="6527470" cy="305378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CB43E42-7C9E-D436-6538-A07D12D4FEAA}"/>
              </a:ext>
            </a:extLst>
          </p:cNvPr>
          <p:cNvSpPr txBox="1"/>
          <p:nvPr/>
        </p:nvSpPr>
        <p:spPr>
          <a:xfrm>
            <a:off x="578734" y="5312780"/>
            <a:ext cx="6076709" cy="861774"/>
          </a:xfrm>
          <a:prstGeom prst="rect">
            <a:avLst/>
          </a:prstGeom>
          <a:noFill/>
        </p:spPr>
        <p:txBody>
          <a:bodyPr wrap="square" lIns="0" tIns="0" rIns="0" bIns="0" rtlCol="0">
            <a:spAutoFit/>
          </a:bodyPr>
          <a:lstStyle/>
          <a:p>
            <a:pPr algn="l"/>
            <a:r>
              <a:rPr lang="en-IE" sz="2800" dirty="0"/>
              <a:t>Education for Sustainable Development team</a:t>
            </a:r>
          </a:p>
        </p:txBody>
      </p:sp>
    </p:spTree>
    <p:custDataLst>
      <p:tags r:id="rId1"/>
    </p:custDataLst>
    <p:extLst>
      <p:ext uri="{BB962C8B-B14F-4D97-AF65-F5344CB8AC3E}">
        <p14:creationId xmlns:p14="http://schemas.microsoft.com/office/powerpoint/2010/main" val="1651133424"/>
      </p:ext>
    </p:extLst>
  </p:cSld>
  <p:clrMapOvr>
    <a:masterClrMapping/>
  </p:clrMapOvr>
  <mc:AlternateContent xmlns:mc="http://schemas.openxmlformats.org/markup-compatibility/2006" xmlns:p14="http://schemas.microsoft.com/office/powerpoint/2010/main">
    <mc:Choice Requires="p14">
      <p:transition spd="slow" p14:dur="2000" advTm="37812"/>
    </mc:Choice>
    <mc:Fallback xmlns="">
      <p:transition spd="slow" advTm="378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B1805-35E2-CDD3-D368-1B8C7D49EABD}"/>
              </a:ext>
            </a:extLst>
          </p:cNvPr>
          <p:cNvSpPr>
            <a:spLocks noGrp="1"/>
          </p:cNvSpPr>
          <p:nvPr>
            <p:ph type="title"/>
          </p:nvPr>
        </p:nvSpPr>
        <p:spPr>
          <a:xfrm>
            <a:off x="266218" y="388336"/>
            <a:ext cx="5361586" cy="1232120"/>
          </a:xfrm>
        </p:spPr>
        <p:txBody>
          <a:bodyPr vert="horz" lIns="0" tIns="0" rIns="0" bIns="0" rtlCol="0" anchor="t" anchorCtr="0">
            <a:normAutofit/>
          </a:bodyPr>
          <a:lstStyle/>
          <a:p>
            <a:r>
              <a:rPr lang="en-GB" kern="1200" dirty="0">
                <a:latin typeface="+mj-lt"/>
                <a:ea typeface="+mj-ea"/>
                <a:cs typeface="+mj-cs"/>
              </a:rPr>
              <a:t>Embedding Sustainability in our Curriculum</a:t>
            </a:r>
          </a:p>
        </p:txBody>
      </p:sp>
      <p:sp>
        <p:nvSpPr>
          <p:cNvPr id="9" name="TextBox 8">
            <a:extLst>
              <a:ext uri="{FF2B5EF4-FFF2-40B4-BE49-F238E27FC236}">
                <a16:creationId xmlns:a16="http://schemas.microsoft.com/office/drawing/2014/main" id="{50215CAD-0E5A-215D-70D8-2BD4377908B7}"/>
              </a:ext>
            </a:extLst>
          </p:cNvPr>
          <p:cNvSpPr txBox="1"/>
          <p:nvPr/>
        </p:nvSpPr>
        <p:spPr>
          <a:xfrm>
            <a:off x="266218" y="2349662"/>
            <a:ext cx="5361585" cy="2442257"/>
          </a:xfrm>
          <a:prstGeom prst="rect">
            <a:avLst/>
          </a:prstGeom>
        </p:spPr>
        <p:txBody>
          <a:bodyPr vert="horz" lIns="0" tIns="0" rIns="0" bIns="0" rtlCol="0" anchor="b" anchorCtr="0">
            <a:normAutofit fontScale="92500"/>
          </a:bodyPr>
          <a:lstStyle/>
          <a:p>
            <a:pPr>
              <a:lnSpc>
                <a:spcPts val="2700"/>
              </a:lnSpc>
              <a:spcAft>
                <a:spcPts val="600"/>
              </a:spcAft>
            </a:pPr>
            <a:r>
              <a:rPr lang="en-GB" sz="2400" dirty="0">
                <a:solidFill>
                  <a:srgbClr val="50555A"/>
                </a:solidFill>
              </a:rPr>
              <a:t>New Sustainability Module entitled:</a:t>
            </a:r>
          </a:p>
          <a:p>
            <a:pPr>
              <a:lnSpc>
                <a:spcPts val="2700"/>
              </a:lnSpc>
              <a:spcAft>
                <a:spcPts val="600"/>
              </a:spcAft>
            </a:pPr>
            <a:r>
              <a:rPr lang="en-GB" sz="2400" i="1" dirty="0">
                <a:solidFill>
                  <a:srgbClr val="50555A"/>
                </a:solidFill>
                <a:effectLst/>
              </a:rPr>
              <a:t>Enacting Sustainable Development</a:t>
            </a:r>
          </a:p>
          <a:p>
            <a:pPr>
              <a:lnSpc>
                <a:spcPts val="2700"/>
              </a:lnSpc>
              <a:spcAft>
                <a:spcPts val="600"/>
              </a:spcAft>
            </a:pPr>
            <a:endParaRPr lang="en-GB" sz="2400" i="1" dirty="0">
              <a:solidFill>
                <a:srgbClr val="50555A"/>
              </a:solidFill>
            </a:endParaRPr>
          </a:p>
          <a:p>
            <a:pPr>
              <a:lnSpc>
                <a:spcPts val="2700"/>
              </a:lnSpc>
              <a:spcAft>
                <a:spcPts val="600"/>
              </a:spcAft>
            </a:pPr>
            <a:endParaRPr lang="en-GB" sz="2400" i="1" dirty="0">
              <a:solidFill>
                <a:srgbClr val="50555A"/>
              </a:solidFill>
            </a:endParaRPr>
          </a:p>
          <a:p>
            <a:pPr>
              <a:lnSpc>
                <a:spcPts val="2700"/>
              </a:lnSpc>
              <a:spcAft>
                <a:spcPts val="600"/>
              </a:spcAft>
            </a:pPr>
            <a:r>
              <a:rPr lang="en-GB" sz="2400" dirty="0">
                <a:solidFill>
                  <a:srgbClr val="50555A"/>
                </a:solidFill>
              </a:rPr>
              <a:t>1200 new students from Trinity Business School took the module in Sept. 2024 &amp; 2025</a:t>
            </a:r>
          </a:p>
        </p:txBody>
      </p:sp>
      <p:sp>
        <p:nvSpPr>
          <p:cNvPr id="12" name="Slide Number Placeholder 4">
            <a:extLst>
              <a:ext uri="{FF2B5EF4-FFF2-40B4-BE49-F238E27FC236}">
                <a16:creationId xmlns:a16="http://schemas.microsoft.com/office/drawing/2014/main" id="{75DCCE22-C0CF-03C5-9581-BCA8215B4514}"/>
              </a:ext>
            </a:extLst>
          </p:cNvPr>
          <p:cNvSpPr>
            <a:spLocks noGrp="1"/>
          </p:cNvSpPr>
          <p:nvPr>
            <p:ph type="sldNum" sz="quarter" idx="4"/>
          </p:nvPr>
        </p:nvSpPr>
        <p:spPr>
          <a:xfrm>
            <a:off x="11466740" y="6511066"/>
            <a:ext cx="290100" cy="191861"/>
          </a:xfrm>
        </p:spPr>
        <p:txBody>
          <a:bodyPr vert="horz" lIns="0" tIns="0" rIns="0" bIns="0" rtlCol="0" anchor="b" anchorCtr="0">
            <a:normAutofit/>
          </a:bodyPr>
          <a:lstStyle/>
          <a:p>
            <a:pPr>
              <a:spcAft>
                <a:spcPts val="600"/>
              </a:spcAft>
            </a:pPr>
            <a:fld id="{DDBE135E-2566-4748-853C-8A3B78F0FB00}" type="slidenum">
              <a:rPr lang="en-GB" smtClean="0"/>
              <a:pPr>
                <a:spcAft>
                  <a:spcPts val="600"/>
                </a:spcAft>
              </a:pPr>
              <a:t>7</a:t>
            </a:fld>
            <a:endParaRPr lang="en-GB"/>
          </a:p>
        </p:txBody>
      </p:sp>
      <p:sp>
        <p:nvSpPr>
          <p:cNvPr id="11" name="AutoShape 4" descr="Image preview">
            <a:extLst>
              <a:ext uri="{FF2B5EF4-FFF2-40B4-BE49-F238E27FC236}">
                <a16:creationId xmlns:a16="http://schemas.microsoft.com/office/drawing/2014/main" id="{0D7944E6-D02C-F035-2E3A-EAFA03879DC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4" name="Picture 13">
            <a:extLst>
              <a:ext uri="{FF2B5EF4-FFF2-40B4-BE49-F238E27FC236}">
                <a16:creationId xmlns:a16="http://schemas.microsoft.com/office/drawing/2014/main" id="{7F5DE211-A617-F15A-F186-2B67D0AAF5E2}"/>
              </a:ext>
            </a:extLst>
          </p:cNvPr>
          <p:cNvPicPr>
            <a:picLocks noChangeAspect="1"/>
          </p:cNvPicPr>
          <p:nvPr/>
        </p:nvPicPr>
        <p:blipFill>
          <a:blip r:embed="rId3"/>
          <a:stretch>
            <a:fillRect/>
          </a:stretch>
        </p:blipFill>
        <p:spPr>
          <a:xfrm>
            <a:off x="5517343" y="888391"/>
            <a:ext cx="6511469" cy="4776417"/>
          </a:xfrm>
          <a:prstGeom prst="rect">
            <a:avLst/>
          </a:prstGeom>
        </p:spPr>
      </p:pic>
    </p:spTree>
    <p:extLst>
      <p:ext uri="{BB962C8B-B14F-4D97-AF65-F5344CB8AC3E}">
        <p14:creationId xmlns:p14="http://schemas.microsoft.com/office/powerpoint/2010/main" val="1818543832"/>
      </p:ext>
    </p:extLst>
  </p:cSld>
  <p:clrMapOvr>
    <a:masterClrMapping/>
  </p:clrMapOvr>
  <mc:AlternateContent xmlns:mc="http://schemas.openxmlformats.org/markup-compatibility/2006" xmlns:p14="http://schemas.microsoft.com/office/powerpoint/2010/main">
    <mc:Choice Requires="p14">
      <p:transition spd="slow" p14:dur="2000" advTm="24174"/>
    </mc:Choice>
    <mc:Fallback xmlns="">
      <p:transition spd="slow" advTm="2417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02156-5D71-77FC-F9C7-58F729DC951C}"/>
              </a:ext>
            </a:extLst>
          </p:cNvPr>
          <p:cNvSpPr>
            <a:spLocks noGrp="1"/>
          </p:cNvSpPr>
          <p:nvPr>
            <p:ph type="title"/>
          </p:nvPr>
        </p:nvSpPr>
        <p:spPr>
          <a:xfrm>
            <a:off x="357513" y="611510"/>
            <a:ext cx="8440929" cy="1012975"/>
          </a:xfrm>
        </p:spPr>
        <p:txBody>
          <a:bodyPr/>
          <a:lstStyle/>
          <a:p>
            <a:r>
              <a:rPr lang="en-IE" dirty="0">
                <a:solidFill>
                  <a:srgbClr val="00B050"/>
                </a:solidFill>
              </a:rPr>
              <a:t>Students Organising for Sustainability SOS – </a:t>
            </a:r>
            <a:br>
              <a:rPr lang="en-IE" dirty="0">
                <a:solidFill>
                  <a:srgbClr val="00B050"/>
                </a:solidFill>
              </a:rPr>
            </a:br>
            <a:r>
              <a:rPr lang="en-IE" dirty="0"/>
              <a:t>Audit of the curriculum and whole of university</a:t>
            </a:r>
          </a:p>
        </p:txBody>
      </p:sp>
      <p:pic>
        <p:nvPicPr>
          <p:cNvPr id="3" name="Picture 2">
            <a:extLst>
              <a:ext uri="{FF2B5EF4-FFF2-40B4-BE49-F238E27FC236}">
                <a16:creationId xmlns:a16="http://schemas.microsoft.com/office/drawing/2014/main" id="{FD203D88-7FEF-5911-3A98-B5F514909D40}"/>
              </a:ext>
            </a:extLst>
          </p:cNvPr>
          <p:cNvPicPr/>
          <p:nvPr/>
        </p:nvPicPr>
        <p:blipFill>
          <a:blip r:embed="rId3"/>
          <a:stretch>
            <a:fillRect/>
          </a:stretch>
        </p:blipFill>
        <p:spPr>
          <a:xfrm>
            <a:off x="6010002" y="1805192"/>
            <a:ext cx="5824485" cy="3691384"/>
          </a:xfrm>
          <a:prstGeom prst="rect">
            <a:avLst/>
          </a:prstGeom>
          <a:noFill/>
          <a:ln>
            <a:noFill/>
            <a:prstDash/>
          </a:ln>
        </p:spPr>
      </p:pic>
      <p:pic>
        <p:nvPicPr>
          <p:cNvPr id="5" name="Picture 4">
            <a:extLst>
              <a:ext uri="{FF2B5EF4-FFF2-40B4-BE49-F238E27FC236}">
                <a16:creationId xmlns:a16="http://schemas.microsoft.com/office/drawing/2014/main" id="{21C5C684-BFA4-5EDE-7D41-6331C9E194F5}"/>
              </a:ext>
            </a:extLst>
          </p:cNvPr>
          <p:cNvPicPr>
            <a:picLocks noChangeAspect="1"/>
          </p:cNvPicPr>
          <p:nvPr/>
        </p:nvPicPr>
        <p:blipFill>
          <a:blip r:embed="rId4"/>
          <a:stretch>
            <a:fillRect/>
          </a:stretch>
        </p:blipFill>
        <p:spPr>
          <a:xfrm>
            <a:off x="0" y="2875984"/>
            <a:ext cx="5860402" cy="1549799"/>
          </a:xfrm>
          <a:prstGeom prst="rect">
            <a:avLst/>
          </a:prstGeom>
        </p:spPr>
      </p:pic>
    </p:spTree>
    <p:extLst>
      <p:ext uri="{BB962C8B-B14F-4D97-AF65-F5344CB8AC3E}">
        <p14:creationId xmlns:p14="http://schemas.microsoft.com/office/powerpoint/2010/main" val="2180842730"/>
      </p:ext>
    </p:extLst>
  </p:cSld>
  <p:clrMapOvr>
    <a:masterClrMapping/>
  </p:clrMapOvr>
  <mc:AlternateContent xmlns:mc="http://schemas.openxmlformats.org/markup-compatibility/2006" xmlns:p14="http://schemas.microsoft.com/office/powerpoint/2010/main">
    <mc:Choice Requires="p14">
      <p:transition spd="slow" p14:dur="2000" advTm="43756"/>
    </mc:Choice>
    <mc:Fallback xmlns="">
      <p:transition spd="slow" advTm="4375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55D64B-2772-8610-89A6-635F1BB0389E}"/>
              </a:ext>
            </a:extLst>
          </p:cNvPr>
          <p:cNvSpPr>
            <a:spLocks noGrp="1"/>
          </p:cNvSpPr>
          <p:nvPr>
            <p:ph type="sldNum" sz="quarter" idx="12"/>
          </p:nvPr>
        </p:nvSpPr>
        <p:spPr/>
        <p:txBody>
          <a:bodyPr/>
          <a:lstStyle/>
          <a:p>
            <a:fld id="{DDBE135E-2566-4748-853C-8A3B78F0FB00}" type="slidenum">
              <a:rPr lang="en-GB" smtClean="0"/>
              <a:t>9</a:t>
            </a:fld>
            <a:endParaRPr lang="en-GB"/>
          </a:p>
        </p:txBody>
      </p:sp>
      <p:pic>
        <p:nvPicPr>
          <p:cNvPr id="3" name="Picture 2">
            <a:extLst>
              <a:ext uri="{FF2B5EF4-FFF2-40B4-BE49-F238E27FC236}">
                <a16:creationId xmlns:a16="http://schemas.microsoft.com/office/drawing/2014/main" id="{C58EDC28-8EC0-D296-A5DE-918CBEB97EF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1826861" y="-812782"/>
            <a:ext cx="550776" cy="3437897"/>
          </a:xfrm>
          <a:prstGeom prst="rect">
            <a:avLst/>
          </a:prstGeom>
        </p:spPr>
      </p:pic>
      <p:sp>
        <p:nvSpPr>
          <p:cNvPr id="5" name="TextBox 4">
            <a:extLst>
              <a:ext uri="{FF2B5EF4-FFF2-40B4-BE49-F238E27FC236}">
                <a16:creationId xmlns:a16="http://schemas.microsoft.com/office/drawing/2014/main" id="{ACDB6D0E-3CED-D17B-D07A-C6DA7F428227}"/>
              </a:ext>
            </a:extLst>
          </p:cNvPr>
          <p:cNvSpPr txBox="1"/>
          <p:nvPr/>
        </p:nvSpPr>
        <p:spPr>
          <a:xfrm flipH="1">
            <a:off x="92599" y="4722471"/>
            <a:ext cx="4555720" cy="646331"/>
          </a:xfrm>
          <a:prstGeom prst="rect">
            <a:avLst/>
          </a:prstGeom>
          <a:noFill/>
        </p:spPr>
        <p:txBody>
          <a:bodyPr wrap="square">
            <a:spAutoFit/>
          </a:bodyPr>
          <a:lstStyle/>
          <a:p>
            <a:pPr marL="342900" indent="-342900" algn="l">
              <a:buFont typeface="Arial" panose="020B0604020202020204" pitchFamily="34" charset="0"/>
              <a:buChar char="•"/>
            </a:pPr>
            <a:r>
              <a:rPr lang="en-IE" dirty="0"/>
              <a:t>Launched - Co-centre for Climate+ Biodiversity and Water</a:t>
            </a:r>
          </a:p>
        </p:txBody>
      </p:sp>
      <p:pic>
        <p:nvPicPr>
          <p:cNvPr id="1026" name="Picture 2">
            <a:extLst>
              <a:ext uri="{FF2B5EF4-FFF2-40B4-BE49-F238E27FC236}">
                <a16:creationId xmlns:a16="http://schemas.microsoft.com/office/drawing/2014/main" id="{EF362C55-C639-CE08-4026-489396F996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0769" y="1000958"/>
            <a:ext cx="3684699" cy="39816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Prof Ed Hawkins, Prof Yvonne Buckley and Prof Mark Emerson holding light blue signs reading Climate, Biodiversity and Water. They are standing against a black railing, with beautiful trees in the background and sun pouring through.">
            <a:extLst>
              <a:ext uri="{FF2B5EF4-FFF2-40B4-BE49-F238E27FC236}">
                <a16:creationId xmlns:a16="http://schemas.microsoft.com/office/drawing/2014/main" id="{7E3BE5D5-08BB-3797-9330-EB082FF56D1D}"/>
              </a:ext>
            </a:extLst>
          </p:cNvPr>
          <p:cNvPicPr/>
          <p:nvPr/>
        </p:nvPicPr>
        <p:blipFill>
          <a:blip r:embed="rId5"/>
          <a:srcRect/>
          <a:stretch>
            <a:fillRect/>
          </a:stretch>
        </p:blipFill>
        <p:spPr>
          <a:xfrm>
            <a:off x="92599" y="1478163"/>
            <a:ext cx="4555721" cy="3035964"/>
          </a:xfrm>
          <a:prstGeom prst="rect">
            <a:avLst/>
          </a:prstGeom>
          <a:noFill/>
          <a:ln>
            <a:noFill/>
            <a:prstDash/>
          </a:ln>
        </p:spPr>
      </p:pic>
      <p:pic>
        <p:nvPicPr>
          <p:cNvPr id="8" name="Picture 7" descr="Woman poses beside Globe exhibit">
            <a:extLst>
              <a:ext uri="{FF2B5EF4-FFF2-40B4-BE49-F238E27FC236}">
                <a16:creationId xmlns:a16="http://schemas.microsoft.com/office/drawing/2014/main" id="{A578CC76-D998-E95D-40EB-E2F15ADE84F5}"/>
              </a:ext>
            </a:extLst>
          </p:cNvPr>
          <p:cNvPicPr/>
          <p:nvPr/>
        </p:nvPicPr>
        <p:blipFill>
          <a:blip r:embed="rId6"/>
          <a:srcRect/>
          <a:stretch>
            <a:fillRect/>
          </a:stretch>
        </p:blipFill>
        <p:spPr>
          <a:xfrm>
            <a:off x="4757195" y="1478163"/>
            <a:ext cx="3684699" cy="3027283"/>
          </a:xfrm>
          <a:prstGeom prst="rect">
            <a:avLst/>
          </a:prstGeom>
          <a:noFill/>
          <a:ln>
            <a:noFill/>
            <a:prstDash/>
          </a:ln>
        </p:spPr>
      </p:pic>
      <p:sp>
        <p:nvSpPr>
          <p:cNvPr id="9" name="TextBox 8">
            <a:extLst>
              <a:ext uri="{FF2B5EF4-FFF2-40B4-BE49-F238E27FC236}">
                <a16:creationId xmlns:a16="http://schemas.microsoft.com/office/drawing/2014/main" id="{33A2ACBC-3E25-54DD-4367-74ACFC8AA698}"/>
              </a:ext>
            </a:extLst>
          </p:cNvPr>
          <p:cNvSpPr txBox="1"/>
          <p:nvPr/>
        </p:nvSpPr>
        <p:spPr>
          <a:xfrm flipH="1">
            <a:off x="4648319" y="4713790"/>
            <a:ext cx="3684700" cy="923330"/>
          </a:xfrm>
          <a:prstGeom prst="rect">
            <a:avLst/>
          </a:prstGeom>
          <a:noFill/>
        </p:spPr>
        <p:txBody>
          <a:bodyPr wrap="square">
            <a:spAutoFit/>
          </a:bodyPr>
          <a:lstStyle/>
          <a:p>
            <a:pPr marL="342900" indent="-342900" algn="l">
              <a:buFont typeface="Arial" panose="020B0604020202020204" pitchFamily="34" charset="0"/>
              <a:buChar char="•"/>
            </a:pPr>
            <a:r>
              <a:rPr lang="en-IE" dirty="0"/>
              <a:t>Climate Gateway</a:t>
            </a:r>
          </a:p>
          <a:p>
            <a:pPr marL="342900" indent="-342900" algn="l">
              <a:buFont typeface="Arial" panose="020B0604020202020204" pitchFamily="34" charset="0"/>
              <a:buChar char="•"/>
            </a:pPr>
            <a:r>
              <a:rPr lang="en-IE" dirty="0"/>
              <a:t>Chair of Climate Science, Prof. Karen Wiltshire</a:t>
            </a:r>
          </a:p>
        </p:txBody>
      </p:sp>
      <p:sp>
        <p:nvSpPr>
          <p:cNvPr id="10" name="TextBox 9">
            <a:extLst>
              <a:ext uri="{FF2B5EF4-FFF2-40B4-BE49-F238E27FC236}">
                <a16:creationId xmlns:a16="http://schemas.microsoft.com/office/drawing/2014/main" id="{BC6BBE6C-9BB5-13DC-3260-8B932ABB8139}"/>
              </a:ext>
            </a:extLst>
          </p:cNvPr>
          <p:cNvSpPr txBox="1"/>
          <p:nvPr/>
        </p:nvSpPr>
        <p:spPr>
          <a:xfrm>
            <a:off x="8634714" y="4874871"/>
            <a:ext cx="3557285" cy="1477328"/>
          </a:xfrm>
          <a:prstGeom prst="rect">
            <a:avLst/>
          </a:prstGeom>
          <a:noFill/>
        </p:spPr>
        <p:txBody>
          <a:bodyPr wrap="square">
            <a:spAutoFit/>
          </a:bodyPr>
          <a:lstStyle/>
          <a:p>
            <a:pPr marL="342900" indent="-342900" algn="l">
              <a:buFont typeface="Arial" panose="020B0604020202020204" pitchFamily="34" charset="0"/>
              <a:buChar char="•"/>
            </a:pPr>
            <a:r>
              <a:rPr lang="en-IE" dirty="0"/>
              <a:t>Green Labs</a:t>
            </a:r>
          </a:p>
          <a:p>
            <a:pPr marL="342900" indent="-342900" algn="l">
              <a:buFont typeface="Arial" panose="020B0604020202020204" pitchFamily="34" charset="0"/>
              <a:buChar char="•"/>
            </a:pPr>
            <a:r>
              <a:rPr lang="en-IE" dirty="0"/>
              <a:t>450 labs in Trinity</a:t>
            </a:r>
          </a:p>
          <a:p>
            <a:pPr marL="342900" indent="-342900" algn="l">
              <a:buFont typeface="Arial" panose="020B0604020202020204" pitchFamily="34" charset="0"/>
              <a:buChar char="•"/>
            </a:pPr>
            <a:r>
              <a:rPr lang="en-IE" dirty="0"/>
              <a:t>120+ going through accreditation with My Green Lab</a:t>
            </a:r>
          </a:p>
        </p:txBody>
      </p:sp>
    </p:spTree>
    <p:custDataLst>
      <p:tags r:id="rId1"/>
    </p:custDataLst>
    <p:extLst>
      <p:ext uri="{BB962C8B-B14F-4D97-AF65-F5344CB8AC3E}">
        <p14:creationId xmlns:p14="http://schemas.microsoft.com/office/powerpoint/2010/main" val="4050066147"/>
      </p:ext>
    </p:extLst>
  </p:cSld>
  <p:clrMapOvr>
    <a:masterClrMapping/>
  </p:clrMapOvr>
  <mc:AlternateContent xmlns:mc="http://schemas.openxmlformats.org/markup-compatibility/2006" xmlns:p14="http://schemas.microsoft.com/office/powerpoint/2010/main">
    <mc:Choice Requires="p14">
      <p:transition spd="slow" p14:dur="2000" advTm="66535"/>
    </mc:Choice>
    <mc:Fallback xmlns="">
      <p:transition spd="slow" advTm="665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FFFA88A-F019-6105-6B2C-68743D30045B}"/>
              </a:ext>
            </a:extLst>
          </p:cNvPr>
          <p:cNvSpPr txBox="1"/>
          <p:nvPr/>
        </p:nvSpPr>
        <p:spPr>
          <a:xfrm>
            <a:off x="208344" y="1908559"/>
            <a:ext cx="5780029" cy="2246769"/>
          </a:xfrm>
          <a:prstGeom prst="rect">
            <a:avLst/>
          </a:prstGeom>
          <a:solidFill>
            <a:srgbClr val="FFFFFF">
              <a:alpha val="60000"/>
            </a:srgbClr>
          </a:solidFill>
        </p:spPr>
        <p:txBody>
          <a:bodyPr wrap="square">
            <a:spAutoFit/>
          </a:bodyPr>
          <a:lstStyle/>
          <a:p>
            <a:pPr marL="285750" lvl="0" indent="-285750">
              <a:lnSpc>
                <a:spcPct val="100000"/>
              </a:lnSpc>
              <a:buFont typeface="Arial" panose="020B0604020202020204" pitchFamily="34" charset="0"/>
              <a:buChar char="•"/>
            </a:pPr>
            <a:r>
              <a:rPr lang="en-IE" sz="2800" dirty="0">
                <a:effectLst/>
                <a:latin typeface="Calibri" panose="020F0502020204030204" pitchFamily="34" charset="0"/>
                <a:ea typeface="Calibri" panose="020F0502020204030204" pitchFamily="34" charset="0"/>
                <a:cs typeface="Times New Roman" panose="02020603050405020304" pitchFamily="18" charset="0"/>
              </a:rPr>
              <a:t>Nature Positive Campus</a:t>
            </a:r>
          </a:p>
          <a:p>
            <a:pPr marL="285750" lvl="0" indent="-285750">
              <a:lnSpc>
                <a:spcPct val="100000"/>
              </a:lnSpc>
              <a:buFont typeface="Arial" panose="020B0604020202020204" pitchFamily="34" charset="0"/>
              <a:buChar char="•"/>
            </a:pPr>
            <a:r>
              <a:rPr lang="en-IE" sz="2800" dirty="0">
                <a:effectLst/>
                <a:latin typeface="Calibri" panose="020F0502020204030204" pitchFamily="34" charset="0"/>
                <a:ea typeface="Calibri" panose="020F0502020204030204" pitchFamily="34" charset="0"/>
                <a:cs typeface="Times New Roman" panose="02020603050405020304" pitchFamily="18" charset="0"/>
              </a:rPr>
              <a:t>Climate Smart Campus </a:t>
            </a:r>
          </a:p>
          <a:p>
            <a:pPr marL="285750" lvl="0" indent="-285750">
              <a:lnSpc>
                <a:spcPct val="100000"/>
              </a:lnSpc>
              <a:buFont typeface="Arial" panose="020B0604020202020204" pitchFamily="34" charset="0"/>
              <a:buChar char="•"/>
            </a:pPr>
            <a:r>
              <a:rPr lang="en-IE" sz="2800" dirty="0">
                <a:effectLst/>
                <a:latin typeface="Calibri" panose="020F0502020204030204" pitchFamily="34" charset="0"/>
                <a:ea typeface="Calibri" panose="020F0502020204030204" pitchFamily="34" charset="0"/>
                <a:cs typeface="Times New Roman" panose="02020603050405020304" pitchFamily="18" charset="0"/>
              </a:rPr>
              <a:t>Active Campus</a:t>
            </a:r>
          </a:p>
          <a:p>
            <a:pPr marL="285750" indent="-285750">
              <a:buFont typeface="Arial" panose="020B0604020202020204" pitchFamily="34" charset="0"/>
              <a:buChar char="•"/>
            </a:pPr>
            <a:r>
              <a:rPr lang="en-IE" sz="2800" dirty="0">
                <a:effectLst/>
                <a:latin typeface="Calibri" panose="020F0502020204030204" pitchFamily="34" charset="0"/>
                <a:ea typeface="Calibri" panose="020F0502020204030204" pitchFamily="34" charset="0"/>
                <a:cs typeface="Times New Roman" panose="02020603050405020304" pitchFamily="18" charset="0"/>
              </a:rPr>
              <a:t>Circular Campus</a:t>
            </a:r>
            <a:r>
              <a:rPr lang="en-US" sz="2800" dirty="0"/>
              <a:t> </a:t>
            </a:r>
          </a:p>
          <a:p>
            <a:pPr marL="285750" indent="-285750">
              <a:buFont typeface="Arial" panose="020B0604020202020204" pitchFamily="34" charset="0"/>
              <a:buChar char="•"/>
            </a:pPr>
            <a:r>
              <a:rPr lang="en-IE" sz="2800" dirty="0">
                <a:effectLst/>
                <a:latin typeface="Calibri" panose="020F0502020204030204" pitchFamily="34" charset="0"/>
                <a:ea typeface="Calibri" panose="020F0502020204030204" pitchFamily="34" charset="0"/>
                <a:cs typeface="Times New Roman" panose="02020603050405020304" pitchFamily="18" charset="0"/>
              </a:rPr>
              <a:t>Responsible Campus</a:t>
            </a:r>
            <a:endParaRPr lang="en-IE" sz="2800" dirty="0"/>
          </a:p>
        </p:txBody>
      </p:sp>
      <p:pic>
        <p:nvPicPr>
          <p:cNvPr id="9" name="Picture 8">
            <a:extLst>
              <a:ext uri="{FF2B5EF4-FFF2-40B4-BE49-F238E27FC236}">
                <a16:creationId xmlns:a16="http://schemas.microsoft.com/office/drawing/2014/main" id="{6A482CA0-5AF7-CCCD-C4FF-D78A13E309F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1942609" y="-668362"/>
            <a:ext cx="550776" cy="3437897"/>
          </a:xfrm>
          <a:prstGeom prst="rect">
            <a:avLst/>
          </a:prstGeom>
        </p:spPr>
      </p:pic>
      <p:pic>
        <p:nvPicPr>
          <p:cNvPr id="37" name="Picture 36" descr="A group of people standing on a gravel road&#10;&#10;Description automatically generated">
            <a:extLst>
              <a:ext uri="{FF2B5EF4-FFF2-40B4-BE49-F238E27FC236}">
                <a16:creationId xmlns:a16="http://schemas.microsoft.com/office/drawing/2014/main" id="{4F7844A9-1F49-46F7-5A94-FD07644BA89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06565" y="308022"/>
            <a:ext cx="3540349" cy="2385085"/>
          </a:xfrm>
          <a:prstGeom prst="ellipse">
            <a:avLst/>
          </a:prstGeom>
        </p:spPr>
      </p:pic>
      <p:pic>
        <p:nvPicPr>
          <p:cNvPr id="39" name="Picture 38" descr="A rooftop of a building with a roof and a parking lot&#10;&#10;Description automatically generated">
            <a:extLst>
              <a:ext uri="{FF2B5EF4-FFF2-40B4-BE49-F238E27FC236}">
                <a16:creationId xmlns:a16="http://schemas.microsoft.com/office/drawing/2014/main" id="{3C48A7F8-E171-F310-84F0-AC297E7A206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459466" y="3639920"/>
            <a:ext cx="3801927" cy="2589622"/>
          </a:xfrm>
          <a:prstGeom prst="ellipse">
            <a:avLst/>
          </a:prstGeom>
        </p:spPr>
      </p:pic>
      <p:pic>
        <p:nvPicPr>
          <p:cNvPr id="38" name="Picture 37" descr="A field of flowers in front of a stone building&#10;&#10;Description automatically generated">
            <a:extLst>
              <a:ext uri="{FF2B5EF4-FFF2-40B4-BE49-F238E27FC236}">
                <a16:creationId xmlns:a16="http://schemas.microsoft.com/office/drawing/2014/main" id="{E04048B1-D1BE-6F15-9244-8BE3BBFB4E5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205476" y="260910"/>
            <a:ext cx="2653833" cy="2653833"/>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cxnSp>
        <p:nvCxnSpPr>
          <p:cNvPr id="43" name="Straight Arrow Connector 42">
            <a:extLst>
              <a:ext uri="{FF2B5EF4-FFF2-40B4-BE49-F238E27FC236}">
                <a16:creationId xmlns:a16="http://schemas.microsoft.com/office/drawing/2014/main" id="{1F55D92E-B60D-F240-D78A-71CD51473474}"/>
              </a:ext>
            </a:extLst>
          </p:cNvPr>
          <p:cNvCxnSpPr>
            <a:cxnSpLocks/>
          </p:cNvCxnSpPr>
          <p:nvPr/>
        </p:nvCxnSpPr>
        <p:spPr>
          <a:xfrm flipV="1">
            <a:off x="5367170" y="4934731"/>
            <a:ext cx="1399032" cy="40978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Content Placeholder 5" descr="A cup of coffee with a heart shaped foam in it&#10;&#10;Description automatically generated">
            <a:extLst>
              <a:ext uri="{FF2B5EF4-FFF2-40B4-BE49-F238E27FC236}">
                <a16:creationId xmlns:a16="http://schemas.microsoft.com/office/drawing/2014/main" id="{5058B70F-1D45-1DDB-CA01-12EC91DDFAFF}"/>
              </a:ext>
            </a:extLst>
          </p:cNvPr>
          <p:cNvPicPr>
            <a:picLocks noChangeAspect="1"/>
          </p:cNvPicPr>
          <p:nvPr/>
        </p:nvPicPr>
        <p:blipFill>
          <a:blip r:embed="rId8"/>
          <a:stretch>
            <a:fillRect/>
          </a:stretch>
        </p:blipFill>
        <p:spPr>
          <a:xfrm>
            <a:off x="327985" y="4364855"/>
            <a:ext cx="2493145" cy="2493145"/>
          </a:xfrm>
          <a:prstGeom prst="rect">
            <a:avLst/>
          </a:prstGeom>
        </p:spPr>
      </p:pic>
      <p:pic>
        <p:nvPicPr>
          <p:cNvPr id="4" name="Picture 3" descr="A group of people standing on stairs&#10;&#10;AI-generated content may be incorrect.">
            <a:extLst>
              <a:ext uri="{FF2B5EF4-FFF2-40B4-BE49-F238E27FC236}">
                <a16:creationId xmlns:a16="http://schemas.microsoft.com/office/drawing/2014/main" id="{FFAB9891-2AFA-765D-2E33-F008F46B1C7E}"/>
              </a:ext>
            </a:extLst>
          </p:cNvPr>
          <p:cNvPicPr>
            <a:picLocks noChangeAspect="1"/>
          </p:cNvPicPr>
          <p:nvPr/>
        </p:nvPicPr>
        <p:blipFill>
          <a:blip r:embed="rId9">
            <a:extLst>
              <a:ext uri="{28A0092B-C50C-407E-A947-70E740481C1C}">
                <a14:useLocalDpi xmlns:a14="http://schemas.microsoft.com/office/drawing/2010/main" val="0"/>
              </a:ext>
            </a:extLst>
          </a:blip>
          <a:srcRect l="8986" t="17560" r="7135" b="5324"/>
          <a:stretch/>
        </p:blipFill>
        <p:spPr>
          <a:xfrm>
            <a:off x="7523844" y="3137192"/>
            <a:ext cx="4223070" cy="2589622"/>
          </a:xfrm>
          <a:prstGeom prst="rect">
            <a:avLst/>
          </a:prstGeom>
        </p:spPr>
      </p:pic>
    </p:spTree>
    <p:custDataLst>
      <p:tags r:id="rId1"/>
    </p:custDataLst>
    <p:extLst>
      <p:ext uri="{BB962C8B-B14F-4D97-AF65-F5344CB8AC3E}">
        <p14:creationId xmlns:p14="http://schemas.microsoft.com/office/powerpoint/2010/main" val="729756813"/>
      </p:ext>
    </p:extLst>
  </p:cSld>
  <p:clrMapOvr>
    <a:masterClrMapping/>
  </p:clrMapOvr>
  <mc:AlternateContent xmlns:mc="http://schemas.openxmlformats.org/markup-compatibility/2006" xmlns:p14="http://schemas.microsoft.com/office/powerpoint/2010/main">
    <mc:Choice Requires="p14">
      <p:transition spd="slow" p14:dur="2000" advTm="84855"/>
    </mc:Choice>
    <mc:Fallback xmlns="">
      <p:transition spd="slow" advTm="84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olorful rectangular labels&#10;&#10;AI-generated content may be incorrect.">
            <a:extLst>
              <a:ext uri="{FF2B5EF4-FFF2-40B4-BE49-F238E27FC236}">
                <a16:creationId xmlns:a16="http://schemas.microsoft.com/office/drawing/2014/main" id="{11AD2CAA-E534-215C-E5B9-C5C3D63C7D8C}"/>
              </a:ext>
            </a:extLst>
          </p:cNvPr>
          <p:cNvPicPr>
            <a:picLocks noChangeAspect="1"/>
          </p:cNvPicPr>
          <p:nvPr/>
        </p:nvPicPr>
        <p:blipFill>
          <a:blip r:embed="rId3">
            <a:extLst>
              <a:ext uri="{28A0092B-C50C-407E-A947-70E740481C1C}">
                <a14:useLocalDpi xmlns:a14="http://schemas.microsoft.com/office/drawing/2010/main" val="0"/>
              </a:ext>
            </a:extLst>
          </a:blip>
          <a:srcRect l="51597" t="10627" r="2613" b="54564"/>
          <a:stretch/>
        </p:blipFill>
        <p:spPr>
          <a:xfrm>
            <a:off x="366891" y="324881"/>
            <a:ext cx="5256000" cy="1004159"/>
          </a:xfrm>
          <a:prstGeom prst="rect">
            <a:avLst/>
          </a:prstGeom>
        </p:spPr>
      </p:pic>
      <p:pic>
        <p:nvPicPr>
          <p:cNvPr id="11" name="Picture 10">
            <a:extLst>
              <a:ext uri="{FF2B5EF4-FFF2-40B4-BE49-F238E27FC236}">
                <a16:creationId xmlns:a16="http://schemas.microsoft.com/office/drawing/2014/main" id="{F006B8B7-9717-21D0-A1C1-19B559B00B3D}"/>
              </a:ext>
            </a:extLst>
          </p:cNvPr>
          <p:cNvPicPr>
            <a:picLocks noChangeAspect="1"/>
          </p:cNvPicPr>
          <p:nvPr/>
        </p:nvPicPr>
        <p:blipFill>
          <a:blip r:embed="rId4"/>
          <a:stretch>
            <a:fillRect/>
          </a:stretch>
        </p:blipFill>
        <p:spPr>
          <a:xfrm>
            <a:off x="366891" y="3276618"/>
            <a:ext cx="1919109" cy="2702971"/>
          </a:xfrm>
          <a:prstGeom prst="rect">
            <a:avLst/>
          </a:prstGeom>
          <a:ln>
            <a:solidFill>
              <a:schemeClr val="tx1">
                <a:lumMod val="50000"/>
                <a:lumOff val="50000"/>
              </a:schemeClr>
            </a:solidFill>
          </a:ln>
        </p:spPr>
      </p:pic>
      <p:sp>
        <p:nvSpPr>
          <p:cNvPr id="15" name="TextBox 14">
            <a:extLst>
              <a:ext uri="{FF2B5EF4-FFF2-40B4-BE49-F238E27FC236}">
                <a16:creationId xmlns:a16="http://schemas.microsoft.com/office/drawing/2014/main" id="{D95406C8-1B42-6500-65DB-34142C2B765C}"/>
              </a:ext>
            </a:extLst>
          </p:cNvPr>
          <p:cNvSpPr txBox="1"/>
          <p:nvPr/>
        </p:nvSpPr>
        <p:spPr>
          <a:xfrm>
            <a:off x="366891" y="1486041"/>
            <a:ext cx="11393309" cy="1877437"/>
          </a:xfrm>
          <a:prstGeom prst="rect">
            <a:avLst/>
          </a:prstGeom>
          <a:noFill/>
        </p:spPr>
        <p:txBody>
          <a:bodyPr wrap="square">
            <a:spAutoFit/>
          </a:bodyPr>
          <a:lstStyle/>
          <a:p>
            <a:r>
              <a:rPr lang="en-IE" sz="3200" b="1" dirty="0"/>
              <a:t>Strategic Objective</a:t>
            </a:r>
            <a:r>
              <a:rPr lang="en-IE" sz="3200" dirty="0"/>
              <a:t>: </a:t>
            </a:r>
            <a:r>
              <a:rPr lang="en-IE" sz="2000" dirty="0"/>
              <a:t>To collaborate in multi-, inter- and trans-disciplinary teams to enable our </a:t>
            </a:r>
            <a:r>
              <a:rPr lang="en-IE" sz="2000" b="1" dirty="0"/>
              <a:t>campus and day-today operations </a:t>
            </a:r>
            <a:r>
              <a:rPr lang="en-IE" sz="2000" dirty="0"/>
              <a:t>to be environmentally sustainable, with reduced carbon emissions from our infrastructure and activities, increased space for nature on site, reduced impact on nature off site, and long-term operational plans for a healthier, more resilient future.</a:t>
            </a:r>
          </a:p>
          <a:p>
            <a:endParaRPr lang="en-IE" sz="2400" dirty="0"/>
          </a:p>
        </p:txBody>
      </p:sp>
      <p:pic>
        <p:nvPicPr>
          <p:cNvPr id="20" name="Picture 19" descr="A building with people walking in front of it&#10;&#10;AI-generated content may be incorrect.">
            <a:extLst>
              <a:ext uri="{FF2B5EF4-FFF2-40B4-BE49-F238E27FC236}">
                <a16:creationId xmlns:a16="http://schemas.microsoft.com/office/drawing/2014/main" id="{FF504A21-AEF1-9C5F-7AA0-0E61120E1C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7135" y="2976395"/>
            <a:ext cx="2890126" cy="2038792"/>
          </a:xfrm>
          <a:prstGeom prst="rect">
            <a:avLst/>
          </a:prstGeom>
          <a:ln>
            <a:solidFill>
              <a:schemeClr val="tx1">
                <a:lumMod val="50000"/>
                <a:lumOff val="50000"/>
              </a:schemeClr>
            </a:solidFill>
          </a:ln>
        </p:spPr>
      </p:pic>
      <p:pic>
        <p:nvPicPr>
          <p:cNvPr id="21" name="Picture 20" descr="A yellow dumpster full of garbage&#10;&#10;AI-generated content may be incorrect.">
            <a:extLst>
              <a:ext uri="{FF2B5EF4-FFF2-40B4-BE49-F238E27FC236}">
                <a16:creationId xmlns:a16="http://schemas.microsoft.com/office/drawing/2014/main" id="{A7A6ACF0-C904-E181-0C8A-FC77816BC82A}"/>
              </a:ext>
            </a:extLst>
          </p:cNvPr>
          <p:cNvPicPr>
            <a:picLocks noChangeAspect="1"/>
          </p:cNvPicPr>
          <p:nvPr/>
        </p:nvPicPr>
        <p:blipFill>
          <a:blip r:embed="rId6">
            <a:extLst>
              <a:ext uri="{28A0092B-C50C-407E-A947-70E740481C1C}">
                <a14:useLocalDpi xmlns:a14="http://schemas.microsoft.com/office/drawing/2010/main" val="0"/>
              </a:ext>
            </a:extLst>
          </a:blip>
          <a:srcRect r="18314"/>
          <a:stretch/>
        </p:blipFill>
        <p:spPr>
          <a:xfrm>
            <a:off x="9794093" y="4990726"/>
            <a:ext cx="2183871" cy="1504498"/>
          </a:xfrm>
          <a:prstGeom prst="rect">
            <a:avLst/>
          </a:prstGeom>
        </p:spPr>
      </p:pic>
      <p:pic>
        <p:nvPicPr>
          <p:cNvPr id="4" name="Picture 3">
            <a:extLst>
              <a:ext uri="{FF2B5EF4-FFF2-40B4-BE49-F238E27FC236}">
                <a16:creationId xmlns:a16="http://schemas.microsoft.com/office/drawing/2014/main" id="{6EB836E3-16F9-D314-E7E5-DB3144A3B0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7169" y="4928328"/>
            <a:ext cx="3454927" cy="1877436"/>
          </a:xfrm>
          <a:prstGeom prst="rect">
            <a:avLst/>
          </a:prstGeom>
          <a:ln>
            <a:solidFill>
              <a:schemeClr val="tx1">
                <a:lumMod val="50000"/>
                <a:lumOff val="50000"/>
              </a:schemeClr>
            </a:solidFill>
          </a:ln>
        </p:spPr>
      </p:pic>
      <p:pic>
        <p:nvPicPr>
          <p:cNvPr id="6" name="Picture 5">
            <a:extLst>
              <a:ext uri="{FF2B5EF4-FFF2-40B4-BE49-F238E27FC236}">
                <a16:creationId xmlns:a16="http://schemas.microsoft.com/office/drawing/2014/main" id="{3E55F2EC-DCCD-AC42-47C1-5AF17426B16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80677" y="3017219"/>
            <a:ext cx="1999691" cy="2849827"/>
          </a:xfrm>
          <a:prstGeom prst="rect">
            <a:avLst/>
          </a:prstGeom>
          <a:ln>
            <a:solidFill>
              <a:schemeClr val="tx1">
                <a:lumMod val="50000"/>
                <a:lumOff val="50000"/>
              </a:schemeClr>
            </a:solidFill>
          </a:ln>
        </p:spPr>
      </p:pic>
      <p:pic>
        <p:nvPicPr>
          <p:cNvPr id="8" name="Picture 7">
            <a:extLst>
              <a:ext uri="{FF2B5EF4-FFF2-40B4-BE49-F238E27FC236}">
                <a16:creationId xmlns:a16="http://schemas.microsoft.com/office/drawing/2014/main" id="{0C99FF2F-05B4-BCE9-E971-239D2C72EFE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73231" y="3796175"/>
            <a:ext cx="2207446" cy="3151568"/>
          </a:xfrm>
          <a:prstGeom prst="rect">
            <a:avLst/>
          </a:prstGeom>
          <a:ln>
            <a:solidFill>
              <a:schemeClr val="tx1">
                <a:lumMod val="50000"/>
                <a:lumOff val="50000"/>
              </a:schemeClr>
            </a:solidFill>
          </a:ln>
        </p:spPr>
      </p:pic>
    </p:spTree>
    <p:extLst>
      <p:ext uri="{BB962C8B-B14F-4D97-AF65-F5344CB8AC3E}">
        <p14:creationId xmlns:p14="http://schemas.microsoft.com/office/powerpoint/2010/main" val="3272678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53546-8F19-B582-8BB1-52741A1B79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71B45-2103-B553-AC22-BE8C9EEABCC0}"/>
              </a:ext>
            </a:extLst>
          </p:cNvPr>
          <p:cNvSpPr>
            <a:spLocks noGrp="1"/>
          </p:cNvSpPr>
          <p:nvPr>
            <p:ph type="title"/>
          </p:nvPr>
        </p:nvSpPr>
        <p:spPr>
          <a:xfrm>
            <a:off x="4560425" y="520860"/>
            <a:ext cx="6435524" cy="405115"/>
          </a:xfrm>
        </p:spPr>
        <p:txBody>
          <a:bodyPr/>
          <a:lstStyle/>
          <a:p>
            <a:r>
              <a:rPr lang="en-IE" dirty="0"/>
              <a:t>Nature positive campus</a:t>
            </a:r>
          </a:p>
        </p:txBody>
      </p:sp>
      <p:grpSp>
        <p:nvGrpSpPr>
          <p:cNvPr id="4" name="Group 3">
            <a:extLst>
              <a:ext uri="{FF2B5EF4-FFF2-40B4-BE49-F238E27FC236}">
                <a16:creationId xmlns:a16="http://schemas.microsoft.com/office/drawing/2014/main" id="{4F2101D2-53CA-B1C5-64AA-9993A56B87FB}"/>
              </a:ext>
            </a:extLst>
          </p:cNvPr>
          <p:cNvGrpSpPr/>
          <p:nvPr/>
        </p:nvGrpSpPr>
        <p:grpSpPr>
          <a:xfrm>
            <a:off x="559642" y="3118762"/>
            <a:ext cx="2554231" cy="2901602"/>
            <a:chOff x="2454770" y="1929786"/>
            <a:chExt cx="2278380" cy="2588235"/>
          </a:xfrm>
        </p:grpSpPr>
        <p:pic>
          <p:nvPicPr>
            <p:cNvPr id="5" name="Picture 4" descr="A person holding a small lizard&#10;&#10;AI-generated content may be incorrect.">
              <a:extLst>
                <a:ext uri="{FF2B5EF4-FFF2-40B4-BE49-F238E27FC236}">
                  <a16:creationId xmlns:a16="http://schemas.microsoft.com/office/drawing/2014/main" id="{FA273249-1692-10E4-67E9-11B222B679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54770" y="1929786"/>
              <a:ext cx="2278380" cy="2194560"/>
            </a:xfrm>
            <a:prstGeom prst="rect">
              <a:avLst/>
            </a:prstGeom>
          </p:spPr>
        </p:pic>
        <p:sp>
          <p:nvSpPr>
            <p:cNvPr id="6" name="TextBox 5">
              <a:extLst>
                <a:ext uri="{FF2B5EF4-FFF2-40B4-BE49-F238E27FC236}">
                  <a16:creationId xmlns:a16="http://schemas.microsoft.com/office/drawing/2014/main" id="{A101E085-A6FC-682E-C151-1E356CE5FAB8}"/>
                </a:ext>
              </a:extLst>
            </p:cNvPr>
            <p:cNvSpPr txBox="1"/>
            <p:nvPr/>
          </p:nvSpPr>
          <p:spPr>
            <a:xfrm>
              <a:off x="2454770" y="4124346"/>
              <a:ext cx="2278380" cy="393675"/>
            </a:xfrm>
            <a:prstGeom prst="rect">
              <a:avLst/>
            </a:prstGeom>
            <a:solidFill>
              <a:schemeClr val="tx1"/>
            </a:solidFill>
          </p:spPr>
          <p:txBody>
            <a:bodyPr wrap="square" rtlCol="0">
              <a:spAutoFit/>
            </a:bodyPr>
            <a:lstStyle/>
            <a:p>
              <a:pPr defTabSz="1152144">
                <a:spcAft>
                  <a:spcPts val="600"/>
                </a:spcAft>
              </a:pPr>
              <a:r>
                <a:rPr lang="en-IE" sz="2268" kern="1200" dirty="0">
                  <a:solidFill>
                    <a:schemeClr val="bg1"/>
                  </a:solidFill>
                  <a:latin typeface="+mn-lt"/>
                  <a:ea typeface="+mn-ea"/>
                  <a:cs typeface="+mn-cs"/>
                </a:rPr>
                <a:t>Collie Ennis</a:t>
              </a:r>
              <a:endParaRPr lang="en-IE" dirty="0">
                <a:solidFill>
                  <a:schemeClr val="bg1"/>
                </a:solidFill>
              </a:endParaRPr>
            </a:p>
          </p:txBody>
        </p:sp>
      </p:grpSp>
      <p:sp>
        <p:nvSpPr>
          <p:cNvPr id="10" name="TextBox 9">
            <a:extLst>
              <a:ext uri="{FF2B5EF4-FFF2-40B4-BE49-F238E27FC236}">
                <a16:creationId xmlns:a16="http://schemas.microsoft.com/office/drawing/2014/main" id="{33158DBB-A849-915A-FD5F-B5520A667CB9}"/>
              </a:ext>
            </a:extLst>
          </p:cNvPr>
          <p:cNvSpPr txBox="1"/>
          <p:nvPr/>
        </p:nvSpPr>
        <p:spPr>
          <a:xfrm>
            <a:off x="364238" y="1878023"/>
            <a:ext cx="2799650" cy="954107"/>
          </a:xfrm>
          <a:prstGeom prst="rect">
            <a:avLst/>
          </a:prstGeom>
          <a:noFill/>
        </p:spPr>
        <p:txBody>
          <a:bodyPr wrap="square">
            <a:spAutoFit/>
          </a:bodyPr>
          <a:lstStyle/>
          <a:p>
            <a:r>
              <a:rPr lang="en-IE" sz="2800" dirty="0"/>
              <a:t>Biodiversity Officer</a:t>
            </a:r>
          </a:p>
        </p:txBody>
      </p:sp>
      <p:pic>
        <p:nvPicPr>
          <p:cNvPr id="3" name="Picture 2" descr="A group of colorful rectangular labels&#10;&#10;AI-generated content may be incorrect.">
            <a:extLst>
              <a:ext uri="{FF2B5EF4-FFF2-40B4-BE49-F238E27FC236}">
                <a16:creationId xmlns:a16="http://schemas.microsoft.com/office/drawing/2014/main" id="{2FAB2885-FDCC-977A-9289-669AA8D9754D}"/>
              </a:ext>
            </a:extLst>
          </p:cNvPr>
          <p:cNvPicPr>
            <a:picLocks noChangeAspect="1"/>
          </p:cNvPicPr>
          <p:nvPr/>
        </p:nvPicPr>
        <p:blipFill>
          <a:blip r:embed="rId4">
            <a:extLst>
              <a:ext uri="{28A0092B-C50C-407E-A947-70E740481C1C}">
                <a14:useLocalDpi xmlns:a14="http://schemas.microsoft.com/office/drawing/2010/main" val="0"/>
              </a:ext>
            </a:extLst>
          </a:blip>
          <a:srcRect l="51597" t="10627" r="2613" b="54564"/>
          <a:stretch/>
        </p:blipFill>
        <p:spPr>
          <a:xfrm>
            <a:off x="366891" y="324881"/>
            <a:ext cx="3957078" cy="756000"/>
          </a:xfrm>
          <a:prstGeom prst="rect">
            <a:avLst/>
          </a:prstGeom>
        </p:spPr>
      </p:pic>
      <p:pic>
        <p:nvPicPr>
          <p:cNvPr id="14" name="Picture 13">
            <a:extLst>
              <a:ext uri="{FF2B5EF4-FFF2-40B4-BE49-F238E27FC236}">
                <a16:creationId xmlns:a16="http://schemas.microsoft.com/office/drawing/2014/main" id="{C3DA6141-BE5C-9304-ED88-95A7BF51CE7E}"/>
              </a:ext>
            </a:extLst>
          </p:cNvPr>
          <p:cNvPicPr>
            <a:picLocks noChangeAspect="1"/>
          </p:cNvPicPr>
          <p:nvPr/>
        </p:nvPicPr>
        <p:blipFill>
          <a:blip r:embed="rId5"/>
          <a:stretch>
            <a:fillRect/>
          </a:stretch>
        </p:blipFill>
        <p:spPr>
          <a:xfrm>
            <a:off x="3335466" y="1465249"/>
            <a:ext cx="4803776" cy="2186764"/>
          </a:xfrm>
          <a:prstGeom prst="rect">
            <a:avLst/>
          </a:prstGeom>
          <a:noFill/>
        </p:spPr>
      </p:pic>
      <p:sp>
        <p:nvSpPr>
          <p:cNvPr id="16" name="TextBox 15">
            <a:extLst>
              <a:ext uri="{FF2B5EF4-FFF2-40B4-BE49-F238E27FC236}">
                <a16:creationId xmlns:a16="http://schemas.microsoft.com/office/drawing/2014/main" id="{C51E8895-821C-F6FF-5EE7-1A48343C4E3D}"/>
              </a:ext>
            </a:extLst>
          </p:cNvPr>
          <p:cNvSpPr txBox="1"/>
          <p:nvPr/>
        </p:nvSpPr>
        <p:spPr>
          <a:xfrm>
            <a:off x="3657600" y="3652013"/>
            <a:ext cx="3808072" cy="2215991"/>
          </a:xfrm>
          <a:prstGeom prst="rect">
            <a:avLst/>
          </a:prstGeom>
          <a:noFill/>
        </p:spPr>
        <p:txBody>
          <a:bodyPr wrap="square" lIns="0" tIns="0" rIns="0" bIns="0" rtlCol="0">
            <a:spAutoFit/>
          </a:bodyPr>
          <a:lstStyle/>
          <a:p>
            <a:pPr algn="ctr"/>
            <a:r>
              <a:rPr lang="en-IE" sz="3600" dirty="0"/>
              <a:t>Annual Tree Planting Event Wednesday  14</a:t>
            </a:r>
            <a:r>
              <a:rPr lang="en-IE" sz="3600" baseline="30000" dirty="0"/>
              <a:t>th</a:t>
            </a:r>
            <a:r>
              <a:rPr lang="en-IE" sz="3600" dirty="0"/>
              <a:t> October 2026 TBC</a:t>
            </a:r>
          </a:p>
        </p:txBody>
      </p:sp>
      <p:pic>
        <p:nvPicPr>
          <p:cNvPr id="18" name="Picture 17">
            <a:extLst>
              <a:ext uri="{FF2B5EF4-FFF2-40B4-BE49-F238E27FC236}">
                <a16:creationId xmlns:a16="http://schemas.microsoft.com/office/drawing/2014/main" id="{734D837E-5A2A-61F2-8FA4-6FCB9DA8E2B8}"/>
              </a:ext>
            </a:extLst>
          </p:cNvPr>
          <p:cNvPicPr>
            <a:picLocks noChangeAspect="1"/>
          </p:cNvPicPr>
          <p:nvPr/>
        </p:nvPicPr>
        <p:blipFill>
          <a:blip r:embed="rId6"/>
          <a:stretch>
            <a:fillRect/>
          </a:stretch>
        </p:blipFill>
        <p:spPr>
          <a:xfrm>
            <a:off x="8234922" y="3584093"/>
            <a:ext cx="3957078" cy="2718180"/>
          </a:xfrm>
          <a:prstGeom prst="rect">
            <a:avLst/>
          </a:prstGeom>
        </p:spPr>
      </p:pic>
      <p:pic>
        <p:nvPicPr>
          <p:cNvPr id="20" name="Picture 19">
            <a:extLst>
              <a:ext uri="{FF2B5EF4-FFF2-40B4-BE49-F238E27FC236}">
                <a16:creationId xmlns:a16="http://schemas.microsoft.com/office/drawing/2014/main" id="{98503EA5-0E75-0AE5-F93C-EB077A6065DB}"/>
              </a:ext>
            </a:extLst>
          </p:cNvPr>
          <p:cNvPicPr>
            <a:picLocks noChangeAspect="1"/>
          </p:cNvPicPr>
          <p:nvPr/>
        </p:nvPicPr>
        <p:blipFill>
          <a:blip r:embed="rId7"/>
          <a:stretch>
            <a:fillRect/>
          </a:stretch>
        </p:blipFill>
        <p:spPr>
          <a:xfrm>
            <a:off x="8310820" y="677164"/>
            <a:ext cx="2162758" cy="2751836"/>
          </a:xfrm>
          <a:prstGeom prst="rect">
            <a:avLst/>
          </a:prstGeom>
        </p:spPr>
      </p:pic>
    </p:spTree>
    <p:extLst>
      <p:ext uri="{BB962C8B-B14F-4D97-AF65-F5344CB8AC3E}">
        <p14:creationId xmlns:p14="http://schemas.microsoft.com/office/powerpoint/2010/main" val="3719008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5805FF7-24B8-4059-3295-D53536E99D2B}"/>
              </a:ext>
            </a:extLst>
          </p:cNvPr>
          <p:cNvPicPr>
            <a:picLocks noChangeAspect="1"/>
          </p:cNvPicPr>
          <p:nvPr/>
        </p:nvPicPr>
        <p:blipFill>
          <a:blip r:embed="rId3"/>
          <a:stretch>
            <a:fillRect/>
          </a:stretch>
        </p:blipFill>
        <p:spPr>
          <a:xfrm>
            <a:off x="7746974" y="2864480"/>
            <a:ext cx="4474742" cy="3356057"/>
          </a:xfrm>
          <a:prstGeom prst="rect">
            <a:avLst/>
          </a:prstGeom>
        </p:spPr>
      </p:pic>
      <p:pic>
        <p:nvPicPr>
          <p:cNvPr id="11" name="Picture 10" descr="A person with blonde hair&#10;&#10;AI-generated content may be incorrect.">
            <a:extLst>
              <a:ext uri="{FF2B5EF4-FFF2-40B4-BE49-F238E27FC236}">
                <a16:creationId xmlns:a16="http://schemas.microsoft.com/office/drawing/2014/main" id="{41BDE249-87BE-2EEE-1DA8-3EFBBE288791}"/>
              </a:ext>
            </a:extLst>
          </p:cNvPr>
          <p:cNvPicPr>
            <a:picLocks noChangeAspect="1"/>
          </p:cNvPicPr>
          <p:nvPr/>
        </p:nvPicPr>
        <p:blipFill>
          <a:blip r:embed="rId4">
            <a:extLst>
              <a:ext uri="{28A0092B-C50C-407E-A947-70E740481C1C}">
                <a14:useLocalDpi xmlns:a14="http://schemas.microsoft.com/office/drawing/2010/main" val="0"/>
              </a:ext>
            </a:extLst>
          </a:blip>
          <a:srcRect b="21607"/>
          <a:stretch/>
        </p:blipFill>
        <p:spPr>
          <a:xfrm>
            <a:off x="8105073" y="24990"/>
            <a:ext cx="2067838" cy="2026314"/>
          </a:xfrm>
          <a:prstGeom prst="rect">
            <a:avLst/>
          </a:prstGeom>
        </p:spPr>
      </p:pic>
      <p:pic>
        <p:nvPicPr>
          <p:cNvPr id="4" name="Picture 3">
            <a:extLst>
              <a:ext uri="{FF2B5EF4-FFF2-40B4-BE49-F238E27FC236}">
                <a16:creationId xmlns:a16="http://schemas.microsoft.com/office/drawing/2014/main" id="{886A5335-1F52-F9DF-C664-C322D64523CF}"/>
              </a:ext>
            </a:extLst>
          </p:cNvPr>
          <p:cNvPicPr>
            <a:picLocks noChangeAspect="1"/>
          </p:cNvPicPr>
          <p:nvPr/>
        </p:nvPicPr>
        <p:blipFill>
          <a:blip r:embed="rId5"/>
          <a:stretch>
            <a:fillRect/>
          </a:stretch>
        </p:blipFill>
        <p:spPr>
          <a:xfrm>
            <a:off x="6367930" y="3128041"/>
            <a:ext cx="2093653" cy="2791537"/>
          </a:xfrm>
          <a:prstGeom prst="rect">
            <a:avLst/>
          </a:prstGeom>
        </p:spPr>
      </p:pic>
      <p:pic>
        <p:nvPicPr>
          <p:cNvPr id="7" name="Picture 6" descr="A group of colorful rectangular labels&#10;&#10;AI-generated content may be incorrect.">
            <a:extLst>
              <a:ext uri="{FF2B5EF4-FFF2-40B4-BE49-F238E27FC236}">
                <a16:creationId xmlns:a16="http://schemas.microsoft.com/office/drawing/2014/main" id="{18EB763F-0030-6403-9477-85FC63850833}"/>
              </a:ext>
            </a:extLst>
          </p:cNvPr>
          <p:cNvPicPr>
            <a:picLocks noChangeAspect="1"/>
          </p:cNvPicPr>
          <p:nvPr/>
        </p:nvPicPr>
        <p:blipFill>
          <a:blip r:embed="rId6">
            <a:extLst>
              <a:ext uri="{28A0092B-C50C-407E-A947-70E740481C1C}">
                <a14:useLocalDpi xmlns:a14="http://schemas.microsoft.com/office/drawing/2010/main" val="0"/>
              </a:ext>
            </a:extLst>
          </a:blip>
          <a:srcRect l="51597" t="10627" r="2613" b="54564"/>
          <a:stretch/>
        </p:blipFill>
        <p:spPr>
          <a:xfrm>
            <a:off x="366891" y="324881"/>
            <a:ext cx="3957078" cy="756000"/>
          </a:xfrm>
          <a:prstGeom prst="rect">
            <a:avLst/>
          </a:prstGeom>
        </p:spPr>
      </p:pic>
      <p:pic>
        <p:nvPicPr>
          <p:cNvPr id="2050" name="Picture 2" descr="Smarter Travel Mark - National Transport">
            <a:extLst>
              <a:ext uri="{FF2B5EF4-FFF2-40B4-BE49-F238E27FC236}">
                <a16:creationId xmlns:a16="http://schemas.microsoft.com/office/drawing/2014/main" id="{EC41A6B4-3D5F-AB91-F295-1F8D2954E8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51739" y="535570"/>
            <a:ext cx="1252173" cy="1252173"/>
          </a:xfrm>
          <a:prstGeom prst="ellipse">
            <a:avLst/>
          </a:prstGeom>
          <a:noFill/>
          <a:extLst>
            <a:ext uri="{909E8E84-426E-40DD-AFC4-6F175D3DCCD1}">
              <a14:hiddenFill xmlns:a14="http://schemas.microsoft.com/office/drawing/2010/main">
                <a:solidFill>
                  <a:srgbClr val="FFFFFF"/>
                </a:solidFill>
              </a14:hiddenFill>
            </a:ext>
          </a:extLst>
        </p:spPr>
      </p:pic>
      <p:sp>
        <p:nvSpPr>
          <p:cNvPr id="17" name="Title 16">
            <a:extLst>
              <a:ext uri="{FF2B5EF4-FFF2-40B4-BE49-F238E27FC236}">
                <a16:creationId xmlns:a16="http://schemas.microsoft.com/office/drawing/2014/main" id="{751E51F3-005B-1FBC-1307-3B3E3E986EFA}"/>
              </a:ext>
            </a:extLst>
          </p:cNvPr>
          <p:cNvSpPr>
            <a:spLocks noGrp="1"/>
          </p:cNvSpPr>
          <p:nvPr>
            <p:ph type="title"/>
          </p:nvPr>
        </p:nvSpPr>
        <p:spPr>
          <a:xfrm>
            <a:off x="4467828" y="388337"/>
            <a:ext cx="3738622" cy="550086"/>
          </a:xfrm>
        </p:spPr>
        <p:txBody>
          <a:bodyPr/>
          <a:lstStyle/>
          <a:p>
            <a:r>
              <a:rPr lang="en-IE" dirty="0"/>
              <a:t>Active Campus</a:t>
            </a:r>
          </a:p>
        </p:txBody>
      </p:sp>
      <p:sp>
        <p:nvSpPr>
          <p:cNvPr id="18" name="TextBox 17">
            <a:extLst>
              <a:ext uri="{FF2B5EF4-FFF2-40B4-BE49-F238E27FC236}">
                <a16:creationId xmlns:a16="http://schemas.microsoft.com/office/drawing/2014/main" id="{25A8F771-8183-6C40-4F7A-155F3BA95A6F}"/>
              </a:ext>
            </a:extLst>
          </p:cNvPr>
          <p:cNvSpPr txBox="1"/>
          <p:nvPr/>
        </p:nvSpPr>
        <p:spPr>
          <a:xfrm>
            <a:off x="150472" y="1192192"/>
            <a:ext cx="5497974" cy="3939540"/>
          </a:xfrm>
          <a:prstGeom prst="rect">
            <a:avLst/>
          </a:prstGeom>
          <a:noFill/>
        </p:spPr>
        <p:txBody>
          <a:bodyPr wrap="square" lIns="0" tIns="0" rIns="0" bIns="0" rtlCol="0">
            <a:spAutoFit/>
          </a:bodyPr>
          <a:lstStyle/>
          <a:p>
            <a:pPr marL="285750" indent="-285750">
              <a:buFont typeface="Wingdings" panose="05000000000000000000" pitchFamily="2" charset="2"/>
              <a:buChar char="Ø"/>
            </a:pPr>
            <a:r>
              <a:rPr lang="en-IE" sz="1600" b="1" dirty="0">
                <a:solidFill>
                  <a:schemeClr val="tx2">
                    <a:lumMod val="50000"/>
                  </a:schemeClr>
                </a:solidFill>
              </a:rPr>
              <a:t>Getting to Campus</a:t>
            </a:r>
            <a:r>
              <a:rPr lang="en-IE" sz="1600" dirty="0">
                <a:solidFill>
                  <a:schemeClr val="tx2">
                    <a:lumMod val="50000"/>
                  </a:schemeClr>
                </a:solidFill>
              </a:rPr>
              <a:t> – Download the </a:t>
            </a:r>
            <a:r>
              <a:rPr lang="en-IE" sz="1600" u="sng" dirty="0">
                <a:solidFill>
                  <a:schemeClr val="tx2">
                    <a:lumMod val="50000"/>
                  </a:schemeClr>
                </a:solidFill>
                <a:hlinkClick r:id="rId8">
                  <a:extLst>
                    <a:ext uri="{A12FA001-AC4F-418D-AE19-62706E023703}">
                      <ahyp:hlinkClr xmlns:ahyp="http://schemas.microsoft.com/office/drawing/2018/hyperlinkcolor" val="tx"/>
                    </a:ext>
                  </a:extLst>
                </a:hlinkClick>
              </a:rPr>
              <a:t>TFI Live App</a:t>
            </a:r>
            <a:r>
              <a:rPr lang="en-IE" sz="1600" dirty="0">
                <a:solidFill>
                  <a:schemeClr val="tx2">
                    <a:lumMod val="50000"/>
                  </a:schemeClr>
                </a:solidFill>
              </a:rPr>
              <a:t> or check our </a:t>
            </a:r>
            <a:r>
              <a:rPr lang="en-IE" sz="1600" u="sng" dirty="0">
                <a:solidFill>
                  <a:schemeClr val="tx2">
                    <a:lumMod val="50000"/>
                  </a:schemeClr>
                </a:solidFill>
                <a:hlinkClick r:id="rId9">
                  <a:extLst>
                    <a:ext uri="{A12FA001-AC4F-418D-AE19-62706E023703}">
                      <ahyp:hlinkClr xmlns:ahyp="http://schemas.microsoft.com/office/drawing/2018/hyperlinkcolor" val="tx"/>
                    </a:ext>
                  </a:extLst>
                </a:hlinkClick>
              </a:rPr>
              <a:t>new map hub</a:t>
            </a:r>
            <a:r>
              <a:rPr lang="en-IE" sz="1600" dirty="0">
                <a:solidFill>
                  <a:schemeClr val="tx2">
                    <a:lumMod val="50000"/>
                  </a:schemeClr>
                </a:solidFill>
              </a:rPr>
              <a:t> for how to get to and between all our campuses by foot, bike, or public transport.</a:t>
            </a:r>
          </a:p>
          <a:p>
            <a:pPr marL="285750" indent="-285750">
              <a:buFont typeface="Wingdings" panose="05000000000000000000" pitchFamily="2" charset="2"/>
              <a:buChar char="Ø"/>
            </a:pPr>
            <a:r>
              <a:rPr lang="en-IE" sz="1600" b="1" dirty="0">
                <a:solidFill>
                  <a:schemeClr val="tx2">
                    <a:lumMod val="50000"/>
                  </a:schemeClr>
                </a:solidFill>
              </a:rPr>
              <a:t>Student Leap Card- </a:t>
            </a:r>
            <a:r>
              <a:rPr lang="en-IE" sz="1600" dirty="0">
                <a:solidFill>
                  <a:schemeClr val="tx2">
                    <a:lumMod val="50000"/>
                  </a:schemeClr>
                </a:solidFill>
              </a:rPr>
              <a:t>Get a 50% discount on public transport with a</a:t>
            </a:r>
            <a:r>
              <a:rPr lang="en-IE" sz="1600" b="1" dirty="0">
                <a:solidFill>
                  <a:schemeClr val="tx2">
                    <a:lumMod val="50000"/>
                  </a:schemeClr>
                </a:solidFill>
              </a:rPr>
              <a:t> </a:t>
            </a:r>
            <a:r>
              <a:rPr lang="en-IE" sz="1600" b="1" u="sng" dirty="0">
                <a:solidFill>
                  <a:schemeClr val="tx2">
                    <a:lumMod val="50000"/>
                  </a:schemeClr>
                </a:solidFill>
                <a:hlinkClick r:id="rId10">
                  <a:extLst>
                    <a:ext uri="{A12FA001-AC4F-418D-AE19-62706E023703}">
                      <ahyp:hlinkClr xmlns:ahyp="http://schemas.microsoft.com/office/drawing/2018/hyperlinkcolor" val="tx"/>
                    </a:ext>
                  </a:extLst>
                </a:hlinkClick>
              </a:rPr>
              <a:t>Young Adult or Student Leap Card</a:t>
            </a:r>
            <a:r>
              <a:rPr lang="en-IE" sz="1600" b="1" dirty="0">
                <a:solidFill>
                  <a:schemeClr val="tx2">
                    <a:lumMod val="50000"/>
                  </a:schemeClr>
                </a:solidFill>
              </a:rPr>
              <a:t> </a:t>
            </a:r>
          </a:p>
          <a:p>
            <a:pPr marL="285750" indent="-285750">
              <a:buFont typeface="Wingdings" panose="05000000000000000000" pitchFamily="2" charset="2"/>
              <a:buChar char="Ø"/>
            </a:pPr>
            <a:r>
              <a:rPr lang="en-IE" sz="1600" b="1" dirty="0">
                <a:solidFill>
                  <a:schemeClr val="tx2">
                    <a:lumMod val="50000"/>
                  </a:schemeClr>
                </a:solidFill>
              </a:rPr>
              <a:t>Bike Parking</a:t>
            </a:r>
            <a:r>
              <a:rPr lang="en-IE" sz="1600" dirty="0">
                <a:solidFill>
                  <a:schemeClr val="tx2">
                    <a:lumMod val="50000"/>
                  </a:schemeClr>
                </a:solidFill>
              </a:rPr>
              <a:t>: Botany Bay, The Arches in College Green and a brand new secure unit at our St James campus.</a:t>
            </a:r>
          </a:p>
          <a:p>
            <a:pPr marL="285750" indent="-285750">
              <a:buFont typeface="Wingdings" panose="05000000000000000000" pitchFamily="2" charset="2"/>
              <a:buChar char="Ø"/>
            </a:pPr>
            <a:r>
              <a:rPr lang="en-IE" sz="1600" b="1" dirty="0">
                <a:solidFill>
                  <a:schemeClr val="tx2">
                    <a:lumMod val="50000"/>
                  </a:schemeClr>
                </a:solidFill>
              </a:rPr>
              <a:t>Bike Share:</a:t>
            </a:r>
            <a:r>
              <a:rPr lang="en-IE" sz="1600" dirty="0">
                <a:solidFill>
                  <a:schemeClr val="tx2">
                    <a:lumMod val="50000"/>
                  </a:schemeClr>
                </a:solidFill>
              </a:rPr>
              <a:t> shared bike schemes around: </a:t>
            </a:r>
            <a:r>
              <a:rPr lang="en-IE" sz="1600" u="sng" dirty="0">
                <a:solidFill>
                  <a:schemeClr val="tx2">
                    <a:lumMod val="50000"/>
                  </a:schemeClr>
                </a:solidFill>
                <a:hlinkClick r:id="rId11">
                  <a:extLst>
                    <a:ext uri="{A12FA001-AC4F-418D-AE19-62706E023703}">
                      <ahyp:hlinkClr xmlns:ahyp="http://schemas.microsoft.com/office/drawing/2018/hyperlinkcolor" val="tx"/>
                    </a:ext>
                  </a:extLst>
                </a:hlinkClick>
              </a:rPr>
              <a:t>Dublin Bikes</a:t>
            </a:r>
            <a:r>
              <a:rPr lang="en-IE" sz="1600" dirty="0">
                <a:solidFill>
                  <a:schemeClr val="tx2">
                    <a:lumMod val="50000"/>
                  </a:schemeClr>
                </a:solidFill>
              </a:rPr>
              <a:t>, </a:t>
            </a:r>
            <a:r>
              <a:rPr lang="en-IE" sz="1600" u="sng" dirty="0">
                <a:solidFill>
                  <a:schemeClr val="tx2">
                    <a:lumMod val="50000"/>
                  </a:schemeClr>
                </a:solidFill>
                <a:hlinkClick r:id="rId12">
                  <a:extLst>
                    <a:ext uri="{A12FA001-AC4F-418D-AE19-62706E023703}">
                      <ahyp:hlinkClr xmlns:ahyp="http://schemas.microsoft.com/office/drawing/2018/hyperlinkcolor" val="tx"/>
                    </a:ext>
                  </a:extLst>
                </a:hlinkClick>
              </a:rPr>
              <a:t>Bleeper</a:t>
            </a:r>
            <a:r>
              <a:rPr lang="en-IE" sz="1600" dirty="0">
                <a:solidFill>
                  <a:schemeClr val="tx2">
                    <a:lumMod val="50000"/>
                  </a:schemeClr>
                </a:solidFill>
              </a:rPr>
              <a:t> and </a:t>
            </a:r>
            <a:r>
              <a:rPr lang="en-IE" sz="1600" u="sng" dirty="0">
                <a:solidFill>
                  <a:schemeClr val="tx2">
                    <a:lumMod val="50000"/>
                  </a:schemeClr>
                </a:solidFill>
                <a:hlinkClick r:id="rId13">
                  <a:extLst>
                    <a:ext uri="{A12FA001-AC4F-418D-AE19-62706E023703}">
                      <ahyp:hlinkClr xmlns:ahyp="http://schemas.microsoft.com/office/drawing/2018/hyperlinkcolor" val="tx"/>
                    </a:ext>
                  </a:extLst>
                </a:hlinkClick>
              </a:rPr>
              <a:t>Moby,</a:t>
            </a:r>
            <a:r>
              <a:rPr lang="en-IE" sz="1600" dirty="0">
                <a:solidFill>
                  <a:schemeClr val="tx2">
                    <a:lumMod val="50000"/>
                  </a:schemeClr>
                </a:solidFill>
              </a:rPr>
              <a:t> who are offering a 65% student discount. </a:t>
            </a:r>
          </a:p>
          <a:p>
            <a:pPr marL="285750" indent="-285750">
              <a:buFont typeface="Wingdings" panose="05000000000000000000" pitchFamily="2" charset="2"/>
              <a:buChar char="Ø"/>
            </a:pPr>
            <a:r>
              <a:rPr lang="en-IE" sz="1600" b="1" kern="100" dirty="0">
                <a:solidFill>
                  <a:schemeClr val="tx2">
                    <a:lumMod val="50000"/>
                  </a:schemeClr>
                </a:solidFill>
                <a:ea typeface="Aptos" panose="020B0004020202020204" pitchFamily="34" charset="0"/>
                <a:cs typeface="Times New Roman" panose="02020603050405020304" pitchFamily="18" charset="0"/>
              </a:rPr>
              <a:t>Get Involved</a:t>
            </a:r>
            <a:r>
              <a:rPr lang="en-IE" sz="1600" kern="100" dirty="0">
                <a:solidFill>
                  <a:schemeClr val="tx2">
                    <a:lumMod val="50000"/>
                  </a:schemeClr>
                </a:solidFill>
                <a:ea typeface="Aptos" panose="020B0004020202020204" pitchFamily="34" charset="0"/>
                <a:cs typeface="Times New Roman" panose="02020603050405020304" pitchFamily="18" charset="0"/>
              </a:rPr>
              <a:t>: Join staff and students in </a:t>
            </a:r>
            <a:r>
              <a:rPr lang="en-IE" sz="1600" b="1" kern="100" dirty="0">
                <a:solidFill>
                  <a:schemeClr val="tx2">
                    <a:lumMod val="50000"/>
                  </a:schemeClr>
                </a:solidFill>
                <a:ea typeface="Aptos" panose="020B0004020202020204" pitchFamily="34" charset="0"/>
                <a:cs typeface="Times New Roman" panose="02020603050405020304" pitchFamily="18" charset="0"/>
              </a:rPr>
              <a:t>The Smarter Travel Committee</a:t>
            </a:r>
            <a:r>
              <a:rPr lang="en-IE" sz="1600" kern="100" dirty="0">
                <a:solidFill>
                  <a:schemeClr val="tx2">
                    <a:lumMod val="50000"/>
                  </a:schemeClr>
                </a:solidFill>
                <a:ea typeface="Aptos" panose="020B0004020202020204" pitchFamily="34" charset="0"/>
                <a:cs typeface="Times New Roman" panose="02020603050405020304" pitchFamily="18" charset="0"/>
              </a:rPr>
              <a:t>. Or take part in one of our smarter travel challenges: </a:t>
            </a:r>
            <a:r>
              <a:rPr lang="en-IE" sz="1600" u="sng" kern="100" dirty="0" err="1">
                <a:solidFill>
                  <a:schemeClr val="tx2">
                    <a:lumMod val="50000"/>
                  </a:schemeClr>
                </a:solidFill>
                <a:ea typeface="Aptos" panose="020B0004020202020204" pitchFamily="34" charset="0"/>
                <a:cs typeface="Times New Roman" panose="02020603050405020304" pitchFamily="18" charset="0"/>
                <a:hlinkClick r:id="rId14">
                  <a:extLst>
                    <a:ext uri="{A12FA001-AC4F-418D-AE19-62706E023703}">
                      <ahyp:hlinkClr xmlns:ahyp="http://schemas.microsoft.com/office/drawing/2018/hyperlinkcolor" val="tx"/>
                    </a:ext>
                  </a:extLst>
                </a:hlinkClick>
              </a:rPr>
              <a:t>Walktober</a:t>
            </a:r>
            <a:r>
              <a:rPr lang="en-IE" sz="1600" kern="100" dirty="0">
                <a:solidFill>
                  <a:schemeClr val="tx2">
                    <a:lumMod val="50000"/>
                  </a:schemeClr>
                </a:solidFill>
                <a:ea typeface="Aptos" panose="020B0004020202020204" pitchFamily="34" charset="0"/>
                <a:cs typeface="Times New Roman" panose="02020603050405020304" pitchFamily="18" charset="0"/>
              </a:rPr>
              <a:t>, </a:t>
            </a:r>
            <a:r>
              <a:rPr lang="en-IE" sz="1600" u="sng" kern="100" dirty="0" err="1">
                <a:solidFill>
                  <a:schemeClr val="tx2">
                    <a:lumMod val="50000"/>
                  </a:schemeClr>
                </a:solidFill>
                <a:ea typeface="Aptos" panose="020B0004020202020204" pitchFamily="34" charset="0"/>
                <a:cs typeface="Times New Roman" panose="02020603050405020304" pitchFamily="18" charset="0"/>
                <a:hlinkClick r:id="rId15">
                  <a:extLst>
                    <a:ext uri="{A12FA001-AC4F-418D-AE19-62706E023703}">
                      <ahyp:hlinkClr xmlns:ahyp="http://schemas.microsoft.com/office/drawing/2018/hyperlinkcolor" val="tx"/>
                    </a:ext>
                  </a:extLst>
                </a:hlinkClick>
              </a:rPr>
              <a:t>Marchathon</a:t>
            </a:r>
            <a:r>
              <a:rPr lang="en-IE" sz="1600" kern="100" dirty="0">
                <a:solidFill>
                  <a:schemeClr val="tx2">
                    <a:lumMod val="50000"/>
                  </a:schemeClr>
                </a:solidFill>
                <a:ea typeface="Aptos" panose="020B0004020202020204" pitchFamily="34" charset="0"/>
                <a:cs typeface="Times New Roman" panose="02020603050405020304" pitchFamily="18" charset="0"/>
              </a:rPr>
              <a:t>,  </a:t>
            </a:r>
            <a:r>
              <a:rPr lang="en-IE" sz="1600" u="sng" kern="100" dirty="0">
                <a:solidFill>
                  <a:schemeClr val="tx2">
                    <a:lumMod val="50000"/>
                  </a:schemeClr>
                </a:solidFill>
                <a:ea typeface="Aptos" panose="020B0004020202020204" pitchFamily="34" charset="0"/>
                <a:cs typeface="Times New Roman" panose="02020603050405020304" pitchFamily="18" charset="0"/>
                <a:hlinkClick r:id="rId16">
                  <a:extLst>
                    <a:ext uri="{A12FA001-AC4F-418D-AE19-62706E023703}">
                      <ahyp:hlinkClr xmlns:ahyp="http://schemas.microsoft.com/office/drawing/2018/hyperlinkcolor" val="tx"/>
                    </a:ext>
                  </a:extLst>
                </a:hlinkClick>
              </a:rPr>
              <a:t>Ready Set Cycle,</a:t>
            </a:r>
            <a:r>
              <a:rPr lang="en-IE" sz="1600" kern="100" dirty="0">
                <a:solidFill>
                  <a:schemeClr val="tx2">
                    <a:lumMod val="50000"/>
                  </a:schemeClr>
                </a:solidFill>
                <a:ea typeface="Aptos" panose="020B0004020202020204" pitchFamily="34" charset="0"/>
                <a:cs typeface="Times New Roman" panose="02020603050405020304" pitchFamily="18" charset="0"/>
              </a:rPr>
              <a:t> or </a:t>
            </a:r>
            <a:r>
              <a:rPr lang="en-IE" sz="1600" u="sng" kern="100" dirty="0">
                <a:solidFill>
                  <a:schemeClr val="tx2">
                    <a:lumMod val="50000"/>
                  </a:schemeClr>
                </a:solidFill>
                <a:ea typeface="Aptos" panose="020B0004020202020204" pitchFamily="34" charset="0"/>
                <a:cs typeface="Times New Roman" panose="02020603050405020304" pitchFamily="18" charset="0"/>
                <a:hlinkClick r:id="rId17">
                  <a:extLst>
                    <a:ext uri="{A12FA001-AC4F-418D-AE19-62706E023703}">
                      <ahyp:hlinkClr xmlns:ahyp="http://schemas.microsoft.com/office/drawing/2018/hyperlinkcolor" val="tx"/>
                    </a:ext>
                  </a:extLst>
                </a:hlinkClick>
              </a:rPr>
              <a:t>The Smarter Travel Student Awards </a:t>
            </a:r>
            <a:r>
              <a:rPr lang="en-IE" sz="1600" kern="100" dirty="0">
                <a:solidFill>
                  <a:schemeClr val="tx2">
                    <a:lumMod val="50000"/>
                  </a:schemeClr>
                </a:solidFill>
                <a:ea typeface="Aptos" panose="020B0004020202020204" pitchFamily="34" charset="0"/>
                <a:cs typeface="Times New Roman" panose="02020603050405020304" pitchFamily="18" charset="0"/>
              </a:rPr>
              <a:t> </a:t>
            </a:r>
          </a:p>
          <a:p>
            <a:br>
              <a:rPr lang="en-IE" sz="1600" kern="100" dirty="0">
                <a:ea typeface="Aptos" panose="020B0004020202020204" pitchFamily="34" charset="0"/>
                <a:cs typeface="Times New Roman" panose="02020603050405020304" pitchFamily="18" charset="0"/>
              </a:rPr>
            </a:br>
            <a:br>
              <a:rPr lang="en-IE" sz="1600" kern="100" dirty="0">
                <a:ea typeface="Aptos" panose="020B0004020202020204" pitchFamily="34" charset="0"/>
                <a:cs typeface="Times New Roman" panose="02020603050405020304" pitchFamily="18" charset="0"/>
              </a:rPr>
            </a:br>
            <a:endParaRPr lang="en-IE" sz="1600" dirty="0"/>
          </a:p>
        </p:txBody>
      </p:sp>
      <p:sp>
        <p:nvSpPr>
          <p:cNvPr id="20" name="TextBox 19">
            <a:extLst>
              <a:ext uri="{FF2B5EF4-FFF2-40B4-BE49-F238E27FC236}">
                <a16:creationId xmlns:a16="http://schemas.microsoft.com/office/drawing/2014/main" id="{47561FAA-7C84-A1BC-61E3-BAA6A5B16A22}"/>
              </a:ext>
            </a:extLst>
          </p:cNvPr>
          <p:cNvSpPr txBox="1"/>
          <p:nvPr/>
        </p:nvSpPr>
        <p:spPr>
          <a:xfrm rot="10800000" flipV="1">
            <a:off x="150470" y="4690128"/>
            <a:ext cx="5945529" cy="984885"/>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endParaRPr lang="en-IE" kern="100" dirty="0">
              <a:ea typeface="Aptos" panose="020B0004020202020204" pitchFamily="34" charset="0"/>
              <a:cs typeface="Times New Roman" panose="02020603050405020304" pitchFamily="18" charset="0"/>
            </a:endParaRPr>
          </a:p>
          <a:p>
            <a:r>
              <a:rPr lang="en-IE" sz="2000" b="1" kern="100" dirty="0">
                <a:solidFill>
                  <a:schemeClr val="tx2">
                    <a:lumMod val="50000"/>
                  </a:schemeClr>
                </a:solidFill>
                <a:ea typeface="Aptos" panose="020B0004020202020204" pitchFamily="34" charset="0"/>
                <a:cs typeface="Times New Roman" panose="02020603050405020304" pitchFamily="18" charset="0"/>
              </a:rPr>
              <a:t>Trinity Transport Survey </a:t>
            </a:r>
            <a:r>
              <a:rPr lang="en-IE" sz="2000" b="1" kern="100" dirty="0">
                <a:solidFill>
                  <a:schemeClr val="bg1"/>
                </a:solidFill>
                <a:ea typeface="Aptos" panose="020B0004020202020204" pitchFamily="34" charset="0"/>
                <a:cs typeface="Times New Roman" panose="02020603050405020304" pitchFamily="18" charset="0"/>
              </a:rPr>
              <a:t>– in your inbox soon, please complete it to win lots of great prizes!</a:t>
            </a:r>
            <a:endParaRPr lang="en-IE" sz="2000" b="1" dirty="0">
              <a:solidFill>
                <a:schemeClr val="bg1"/>
              </a:solidFill>
            </a:endParaRPr>
          </a:p>
        </p:txBody>
      </p:sp>
      <p:sp>
        <p:nvSpPr>
          <p:cNvPr id="21" name="TextBox 20">
            <a:extLst>
              <a:ext uri="{FF2B5EF4-FFF2-40B4-BE49-F238E27FC236}">
                <a16:creationId xmlns:a16="http://schemas.microsoft.com/office/drawing/2014/main" id="{CB63DB41-8F07-EFFF-2577-8106D227309F}"/>
              </a:ext>
            </a:extLst>
          </p:cNvPr>
          <p:cNvSpPr txBox="1"/>
          <p:nvPr/>
        </p:nvSpPr>
        <p:spPr>
          <a:xfrm>
            <a:off x="7893934" y="2051305"/>
            <a:ext cx="2657805" cy="369332"/>
          </a:xfrm>
          <a:prstGeom prst="rect">
            <a:avLst/>
          </a:prstGeom>
          <a:noFill/>
        </p:spPr>
        <p:txBody>
          <a:bodyPr wrap="square" lIns="0" tIns="0" rIns="0" bIns="0" rtlCol="0">
            <a:spAutoFit/>
          </a:bodyPr>
          <a:lstStyle/>
          <a:p>
            <a:pPr algn="l"/>
            <a:r>
              <a:rPr lang="en-IE" sz="1200" dirty="0"/>
              <a:t>Claire Byrne, Sustainable Travel Office</a:t>
            </a:r>
          </a:p>
          <a:p>
            <a:pPr algn="l"/>
            <a:r>
              <a:rPr lang="en-IE" sz="1200" dirty="0"/>
              <a:t>CBYRNE21@tcd.ie</a:t>
            </a:r>
          </a:p>
        </p:txBody>
      </p:sp>
    </p:spTree>
    <p:extLst>
      <p:ext uri="{BB962C8B-B14F-4D97-AF65-F5344CB8AC3E}">
        <p14:creationId xmlns:p14="http://schemas.microsoft.com/office/powerpoint/2010/main" val="1076767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om with many baskets of tools&#10;&#10;AI-generated content may be incorrect.">
            <a:extLst>
              <a:ext uri="{FF2B5EF4-FFF2-40B4-BE49-F238E27FC236}">
                <a16:creationId xmlns:a16="http://schemas.microsoft.com/office/drawing/2014/main" id="{2BA8DCBC-F91B-DC68-6154-15882D371292}"/>
              </a:ext>
            </a:extLst>
          </p:cNvPr>
          <p:cNvPicPr>
            <a:picLocks noChangeAspect="1"/>
          </p:cNvPicPr>
          <p:nvPr/>
        </p:nvPicPr>
        <p:blipFill>
          <a:blip r:embed="rId3">
            <a:extLst>
              <a:ext uri="{28A0092B-C50C-407E-A947-70E740481C1C}">
                <a14:useLocalDpi xmlns:a14="http://schemas.microsoft.com/office/drawing/2010/main" val="0"/>
              </a:ext>
            </a:extLst>
          </a:blip>
          <a:srcRect t="15177" r="2" b="15404"/>
          <a:stretch/>
        </p:blipFill>
        <p:spPr>
          <a:xfrm>
            <a:off x="9356911" y="1519228"/>
            <a:ext cx="2742798" cy="2547257"/>
          </a:xfrm>
          <a:prstGeom prst="rect">
            <a:avLst/>
          </a:prstGeom>
        </p:spPr>
      </p:pic>
      <p:pic>
        <p:nvPicPr>
          <p:cNvPr id="8" name="Picture 7" descr="A group of people in a store&#10;&#10;AI-generated content may be incorrect.">
            <a:extLst>
              <a:ext uri="{FF2B5EF4-FFF2-40B4-BE49-F238E27FC236}">
                <a16:creationId xmlns:a16="http://schemas.microsoft.com/office/drawing/2014/main" id="{133745A7-BBE0-C3D8-51C6-5BFEAF00152A}"/>
              </a:ext>
            </a:extLst>
          </p:cNvPr>
          <p:cNvPicPr>
            <a:picLocks noChangeAspect="1"/>
          </p:cNvPicPr>
          <p:nvPr/>
        </p:nvPicPr>
        <p:blipFill>
          <a:blip r:embed="rId4">
            <a:extLst>
              <a:ext uri="{28A0092B-C50C-407E-A947-70E740481C1C}">
                <a14:useLocalDpi xmlns:a14="http://schemas.microsoft.com/office/drawing/2010/main" val="0"/>
              </a:ext>
            </a:extLst>
          </a:blip>
          <a:srcRect t="20088" r="-3" b="14862"/>
          <a:stretch>
            <a:fillRect/>
          </a:stretch>
        </p:blipFill>
        <p:spPr>
          <a:xfrm>
            <a:off x="6570156" y="1504354"/>
            <a:ext cx="3083847" cy="2547257"/>
          </a:xfrm>
          <a:prstGeom prst="rect">
            <a:avLst/>
          </a:prstGeom>
        </p:spPr>
      </p:pic>
      <p:sp>
        <p:nvSpPr>
          <p:cNvPr id="2" name="Title 1">
            <a:extLst>
              <a:ext uri="{FF2B5EF4-FFF2-40B4-BE49-F238E27FC236}">
                <a16:creationId xmlns:a16="http://schemas.microsoft.com/office/drawing/2014/main" id="{93876045-0109-7861-4EB9-E1787FB5EC7A}"/>
              </a:ext>
            </a:extLst>
          </p:cNvPr>
          <p:cNvSpPr>
            <a:spLocks noGrp="1"/>
          </p:cNvSpPr>
          <p:nvPr>
            <p:ph type="title"/>
          </p:nvPr>
        </p:nvSpPr>
        <p:spPr>
          <a:xfrm>
            <a:off x="347172" y="983806"/>
            <a:ext cx="5020056" cy="884556"/>
          </a:xfrm>
        </p:spPr>
        <p:txBody>
          <a:bodyPr vert="horz" lIns="91440" tIns="45720" rIns="91440" bIns="45720" rtlCol="0" anchor="b">
            <a:normAutofit/>
          </a:bodyPr>
          <a:lstStyle/>
          <a:p>
            <a:r>
              <a:rPr lang="en-US" sz="4000" kern="1200" dirty="0">
                <a:solidFill>
                  <a:schemeClr val="tx1"/>
                </a:solidFill>
                <a:latin typeface="+mj-lt"/>
                <a:ea typeface="+mj-ea"/>
                <a:cs typeface="+mj-cs"/>
              </a:rPr>
              <a:t>Circular campus</a:t>
            </a:r>
          </a:p>
        </p:txBody>
      </p:sp>
      <p:pic>
        <p:nvPicPr>
          <p:cNvPr id="4" name="Picture 3" descr="A yellow dumpster full of garbage&#10;&#10;AI-generated content may be incorrect.">
            <a:extLst>
              <a:ext uri="{FF2B5EF4-FFF2-40B4-BE49-F238E27FC236}">
                <a16:creationId xmlns:a16="http://schemas.microsoft.com/office/drawing/2014/main" id="{84864967-218B-64E0-4EA2-494C17F7D07C}"/>
              </a:ext>
            </a:extLst>
          </p:cNvPr>
          <p:cNvPicPr>
            <a:picLocks noChangeAspect="1"/>
          </p:cNvPicPr>
          <p:nvPr/>
        </p:nvPicPr>
        <p:blipFill>
          <a:blip r:embed="rId5">
            <a:extLst>
              <a:ext uri="{28A0092B-C50C-407E-A947-70E740481C1C}">
                <a14:useLocalDpi xmlns:a14="http://schemas.microsoft.com/office/drawing/2010/main" val="0"/>
              </a:ext>
            </a:extLst>
          </a:blip>
          <a:srcRect r="18314"/>
          <a:stretch/>
        </p:blipFill>
        <p:spPr>
          <a:xfrm>
            <a:off x="347172" y="2028000"/>
            <a:ext cx="3819374" cy="2631218"/>
          </a:xfrm>
          <a:prstGeom prst="rect">
            <a:avLst/>
          </a:prstGeom>
        </p:spPr>
      </p:pic>
      <p:pic>
        <p:nvPicPr>
          <p:cNvPr id="9" name="Picture 8" descr="Two women holding up towels and blankets&#10;&#10;AI-generated content may be incorrect.">
            <a:extLst>
              <a:ext uri="{FF2B5EF4-FFF2-40B4-BE49-F238E27FC236}">
                <a16:creationId xmlns:a16="http://schemas.microsoft.com/office/drawing/2014/main" id="{19ED9BA4-268A-4BB3-6AB3-5D14D47F16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7149" y="1868362"/>
            <a:ext cx="2120157" cy="2826876"/>
          </a:xfrm>
          <a:prstGeom prst="rect">
            <a:avLst/>
          </a:prstGeom>
        </p:spPr>
      </p:pic>
      <p:sp>
        <p:nvSpPr>
          <p:cNvPr id="15" name="Rectangle 14">
            <a:extLst>
              <a:ext uri="{FF2B5EF4-FFF2-40B4-BE49-F238E27FC236}">
                <a16:creationId xmlns:a16="http://schemas.microsoft.com/office/drawing/2014/main" id="{F2F206C2-09FA-112A-789A-2EAC236B9E6B}"/>
              </a:ext>
            </a:extLst>
          </p:cNvPr>
          <p:cNvSpPr/>
          <p:nvPr/>
        </p:nvSpPr>
        <p:spPr>
          <a:xfrm>
            <a:off x="4112822" y="1018386"/>
            <a:ext cx="3943002" cy="707886"/>
          </a:xfrm>
          <a:prstGeom prst="rect">
            <a:avLst/>
          </a:prstGeom>
          <a:solidFill>
            <a:schemeClr val="bg1"/>
          </a:solidFill>
        </p:spPr>
        <p:txBody>
          <a:bodyPr wrap="none" lIns="91440" tIns="45720" rIns="91440" bIns="45720">
            <a:spAutoFit/>
          </a:bodyPr>
          <a:lstStyle/>
          <a:p>
            <a:pPr algn="ctr"/>
            <a:r>
              <a:rPr lang="en-US" sz="4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Trash 2 Treasure</a:t>
            </a:r>
          </a:p>
        </p:txBody>
      </p:sp>
      <p:pic>
        <p:nvPicPr>
          <p:cNvPr id="11" name="Picture 10" descr="A group of colorful rectangular labels&#10;&#10;AI-generated content may be incorrect.">
            <a:extLst>
              <a:ext uri="{FF2B5EF4-FFF2-40B4-BE49-F238E27FC236}">
                <a16:creationId xmlns:a16="http://schemas.microsoft.com/office/drawing/2014/main" id="{A360EF59-B1A6-329F-C62D-DA37964CDF18}"/>
              </a:ext>
            </a:extLst>
          </p:cNvPr>
          <p:cNvPicPr>
            <a:picLocks noChangeAspect="1"/>
          </p:cNvPicPr>
          <p:nvPr/>
        </p:nvPicPr>
        <p:blipFill>
          <a:blip r:embed="rId7">
            <a:extLst>
              <a:ext uri="{28A0092B-C50C-407E-A947-70E740481C1C}">
                <a14:useLocalDpi xmlns:a14="http://schemas.microsoft.com/office/drawing/2010/main" val="0"/>
              </a:ext>
            </a:extLst>
          </a:blip>
          <a:srcRect l="51597" t="10627" r="2613" b="54564"/>
          <a:stretch/>
        </p:blipFill>
        <p:spPr>
          <a:xfrm>
            <a:off x="366891" y="324881"/>
            <a:ext cx="3957078" cy="756000"/>
          </a:xfrm>
          <a:prstGeom prst="rect">
            <a:avLst/>
          </a:prstGeom>
        </p:spPr>
      </p:pic>
      <p:pic>
        <p:nvPicPr>
          <p:cNvPr id="17" name="Picture 16">
            <a:extLst>
              <a:ext uri="{FF2B5EF4-FFF2-40B4-BE49-F238E27FC236}">
                <a16:creationId xmlns:a16="http://schemas.microsoft.com/office/drawing/2014/main" id="{D7AE3088-5F3A-892F-0F0A-7E0615143822}"/>
              </a:ext>
            </a:extLst>
          </p:cNvPr>
          <p:cNvPicPr>
            <a:picLocks noChangeAspect="1"/>
          </p:cNvPicPr>
          <p:nvPr/>
        </p:nvPicPr>
        <p:blipFill>
          <a:blip r:embed="rId8"/>
          <a:stretch>
            <a:fillRect/>
          </a:stretch>
        </p:blipFill>
        <p:spPr>
          <a:xfrm rot="5400000">
            <a:off x="7605924" y="4301238"/>
            <a:ext cx="2591177" cy="1943383"/>
          </a:xfrm>
          <a:prstGeom prst="rect">
            <a:avLst/>
          </a:prstGeom>
        </p:spPr>
      </p:pic>
      <p:sp>
        <p:nvSpPr>
          <p:cNvPr id="18" name="TextBox 17">
            <a:extLst>
              <a:ext uri="{FF2B5EF4-FFF2-40B4-BE49-F238E27FC236}">
                <a16:creationId xmlns:a16="http://schemas.microsoft.com/office/drawing/2014/main" id="{F47DAB97-4C83-041A-232F-ADA29DA4BD2A}"/>
              </a:ext>
            </a:extLst>
          </p:cNvPr>
          <p:cNvSpPr txBox="1"/>
          <p:nvPr/>
        </p:nvSpPr>
        <p:spPr>
          <a:xfrm>
            <a:off x="347171" y="4849792"/>
            <a:ext cx="7245821" cy="1384995"/>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rtlCol="0">
            <a:spAutoFit/>
          </a:bodyPr>
          <a:lstStyle/>
          <a:p>
            <a:pPr algn="l"/>
            <a:r>
              <a:rPr lang="en-IE" b="1" dirty="0"/>
              <a:t>Bedding Sale – Wednesday 9</a:t>
            </a:r>
            <a:r>
              <a:rPr lang="en-IE" b="1" baseline="30000" dirty="0"/>
              <a:t>th</a:t>
            </a:r>
            <a:r>
              <a:rPr lang="en-IE" b="1" dirty="0"/>
              <a:t> September</a:t>
            </a:r>
          </a:p>
          <a:p>
            <a:pPr algn="l"/>
            <a:endParaRPr lang="en-IE" b="1" dirty="0"/>
          </a:p>
          <a:p>
            <a:pPr algn="l"/>
            <a:r>
              <a:rPr lang="en-IE" b="1" dirty="0"/>
              <a:t>Trash to Treasure Sale – Wednesday 16</a:t>
            </a:r>
            <a:r>
              <a:rPr lang="en-IE" b="1" baseline="30000" dirty="0"/>
              <a:t>th</a:t>
            </a:r>
            <a:r>
              <a:rPr lang="en-IE" b="1" dirty="0"/>
              <a:t> &amp; Thursday 17</a:t>
            </a:r>
            <a:r>
              <a:rPr lang="en-IE" b="1" baseline="30000" dirty="0"/>
              <a:t>th</a:t>
            </a:r>
            <a:r>
              <a:rPr lang="en-IE" b="1" dirty="0"/>
              <a:t> September</a:t>
            </a:r>
          </a:p>
          <a:p>
            <a:pPr algn="l"/>
            <a:endParaRPr lang="en-IE" b="1" dirty="0"/>
          </a:p>
          <a:p>
            <a:pPr algn="l"/>
            <a:r>
              <a:rPr lang="en-IE" b="1" dirty="0"/>
              <a:t>Location: Former Science Gallery, Naughton Institute (just off Pearse Street)</a:t>
            </a:r>
          </a:p>
        </p:txBody>
      </p:sp>
      <p:pic>
        <p:nvPicPr>
          <p:cNvPr id="22" name="Picture 21">
            <a:extLst>
              <a:ext uri="{FF2B5EF4-FFF2-40B4-BE49-F238E27FC236}">
                <a16:creationId xmlns:a16="http://schemas.microsoft.com/office/drawing/2014/main" id="{F4D812E1-04FF-4318-3CA0-292B448C2754}"/>
              </a:ext>
            </a:extLst>
          </p:cNvPr>
          <p:cNvPicPr>
            <a:picLocks noChangeAspect="1"/>
          </p:cNvPicPr>
          <p:nvPr/>
        </p:nvPicPr>
        <p:blipFill>
          <a:blip r:embed="rId9"/>
          <a:stretch>
            <a:fillRect/>
          </a:stretch>
        </p:blipFill>
        <p:spPr>
          <a:xfrm>
            <a:off x="9926378" y="3687859"/>
            <a:ext cx="2120157" cy="3170140"/>
          </a:xfrm>
          <a:prstGeom prst="rect">
            <a:avLst/>
          </a:prstGeom>
        </p:spPr>
      </p:pic>
      <p:sp>
        <p:nvSpPr>
          <p:cNvPr id="23" name="TextBox 22">
            <a:extLst>
              <a:ext uri="{FF2B5EF4-FFF2-40B4-BE49-F238E27FC236}">
                <a16:creationId xmlns:a16="http://schemas.microsoft.com/office/drawing/2014/main" id="{ABC2016A-9D42-C953-F311-FDF09FF5BDE1}"/>
              </a:ext>
            </a:extLst>
          </p:cNvPr>
          <p:cNvSpPr txBox="1"/>
          <p:nvPr/>
        </p:nvSpPr>
        <p:spPr>
          <a:xfrm>
            <a:off x="7929821" y="6053559"/>
            <a:ext cx="4116714" cy="246221"/>
          </a:xfrm>
          <a:prstGeom prst="rect">
            <a:avLst/>
          </a:prstGeom>
        </p:spPr>
        <p:style>
          <a:lnRef idx="3">
            <a:schemeClr val="lt1"/>
          </a:lnRef>
          <a:fillRef idx="1">
            <a:schemeClr val="accent5"/>
          </a:fillRef>
          <a:effectRef idx="1">
            <a:schemeClr val="accent5"/>
          </a:effectRef>
          <a:fontRef idx="minor">
            <a:schemeClr val="lt1"/>
          </a:fontRef>
        </p:style>
        <p:txBody>
          <a:bodyPr wrap="square" lIns="0" tIns="0" rIns="0" bIns="0" rtlCol="0">
            <a:spAutoFit/>
          </a:bodyPr>
          <a:lstStyle/>
          <a:p>
            <a:pPr algn="l"/>
            <a:r>
              <a:rPr lang="en-IE" sz="1600" dirty="0"/>
              <a:t>Deposit Return Scheme – Student Ambassador</a:t>
            </a:r>
          </a:p>
        </p:txBody>
      </p:sp>
    </p:spTree>
    <p:extLst>
      <p:ext uri="{BB962C8B-B14F-4D97-AF65-F5344CB8AC3E}">
        <p14:creationId xmlns:p14="http://schemas.microsoft.com/office/powerpoint/2010/main" val="2051569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of a woman in a lecture, engaged in coversation with her classmates surrounding her, but out of focus in the image.">
            <a:extLst>
              <a:ext uri="{FF2B5EF4-FFF2-40B4-BE49-F238E27FC236}">
                <a16:creationId xmlns:a16="http://schemas.microsoft.com/office/drawing/2014/main" id="{4C7DD702-78D9-4209-834B-813BB2A6780A}"/>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0" y="272"/>
            <a:ext cx="12193200" cy="6857999"/>
          </a:xfrm>
        </p:spPr>
      </p:pic>
      <p:sp>
        <p:nvSpPr>
          <p:cNvPr id="3" name="Rectangle 2">
            <a:extLst>
              <a:ext uri="{FF2B5EF4-FFF2-40B4-BE49-F238E27FC236}">
                <a16:creationId xmlns:a16="http://schemas.microsoft.com/office/drawing/2014/main" id="{24FBE149-D618-459E-9D51-C0715EA751D1}"/>
              </a:ext>
              <a:ext uri="{C183D7F6-B498-43B3-948B-1728B52AA6E4}">
                <adec:decorative xmlns:adec="http://schemas.microsoft.com/office/drawing/2017/decorative" val="1"/>
              </a:ext>
            </a:extLst>
          </p:cNvPr>
          <p:cNvSpPr/>
          <p:nvPr/>
        </p:nvSpPr>
        <p:spPr>
          <a:xfrm>
            <a:off x="-1" y="0"/>
            <a:ext cx="12192001"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959FFC6-3A0E-4ACA-9D50-3FE9F2295E95}"/>
              </a:ext>
            </a:extLst>
          </p:cNvPr>
          <p:cNvSpPr>
            <a:spLocks noGrp="1"/>
          </p:cNvSpPr>
          <p:nvPr>
            <p:ph type="title"/>
          </p:nvPr>
        </p:nvSpPr>
        <p:spPr>
          <a:xfrm>
            <a:off x="2554013" y="2419243"/>
            <a:ext cx="8628993" cy="2184287"/>
          </a:xfrm>
        </p:spPr>
        <p:txBody>
          <a:bodyPr/>
          <a:lstStyle/>
          <a:p>
            <a:r>
              <a:rPr lang="en-GB"/>
              <a:t>How can you get involved? </a:t>
            </a:r>
          </a:p>
        </p:txBody>
      </p:sp>
      <p:sp>
        <p:nvSpPr>
          <p:cNvPr id="10" name="TextBox 9">
            <a:extLst>
              <a:ext uri="{FF2B5EF4-FFF2-40B4-BE49-F238E27FC236}">
                <a16:creationId xmlns:a16="http://schemas.microsoft.com/office/drawing/2014/main" id="{DB481E93-2B29-4D6C-9322-D1FAAC934D02}"/>
              </a:ext>
            </a:extLst>
          </p:cNvPr>
          <p:cNvSpPr txBox="1"/>
          <p:nvPr/>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a:solidFill>
                <a:schemeClr val="bg1"/>
              </a:solidFill>
            </a:endParaRPr>
          </a:p>
        </p:txBody>
      </p:sp>
      <p:sp>
        <p:nvSpPr>
          <p:cNvPr id="9" name="Slide Number Placeholder 3">
            <a:extLst>
              <a:ext uri="{FF2B5EF4-FFF2-40B4-BE49-F238E27FC236}">
                <a16:creationId xmlns:a16="http://schemas.microsoft.com/office/drawing/2014/main" id="{F0F3AF93-3A89-4621-AFC7-04AC6D86CE95}"/>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t>15</a:t>
            </a:fld>
            <a:endParaRPr lang="en-GB"/>
          </a:p>
        </p:txBody>
      </p:sp>
    </p:spTree>
    <p:extLst>
      <p:ext uri="{BB962C8B-B14F-4D97-AF65-F5344CB8AC3E}">
        <p14:creationId xmlns:p14="http://schemas.microsoft.com/office/powerpoint/2010/main" val="647241297"/>
      </p:ext>
    </p:extLst>
  </p:cSld>
  <p:clrMapOvr>
    <a:masterClrMapping/>
  </p:clrMapOvr>
  <mc:AlternateContent xmlns:mc="http://schemas.openxmlformats.org/markup-compatibility/2006" xmlns:p14="http://schemas.microsoft.com/office/powerpoint/2010/main">
    <mc:Choice Requires="p14">
      <p:transition spd="slow" p14:dur="2000" advTm="5397"/>
    </mc:Choice>
    <mc:Fallback xmlns="">
      <p:transition spd="slow" advTm="539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Slide Number Placeholder 1">
            <a:extLst>
              <a:ext uri="{FF2B5EF4-FFF2-40B4-BE49-F238E27FC236}">
                <a16:creationId xmlns:a16="http://schemas.microsoft.com/office/drawing/2014/main" id="{3FF2C0A7-F1AC-00BA-52F1-99A863D2E84C}"/>
              </a:ext>
            </a:extLst>
          </p:cNvPr>
          <p:cNvSpPr>
            <a:spLocks noGrp="1"/>
          </p:cNvSpPr>
          <p:nvPr>
            <p:ph type="sldNum" sz="quarter" idx="12"/>
          </p:nvPr>
        </p:nvSpPr>
        <p:spPr>
          <a:xfrm>
            <a:off x="11466740" y="6511066"/>
            <a:ext cx="290100" cy="191861"/>
          </a:xfrm>
        </p:spPr>
        <p:txBody>
          <a:bodyPr/>
          <a:lstStyle/>
          <a:p>
            <a:pPr>
              <a:spcAft>
                <a:spcPts val="600"/>
              </a:spcAft>
            </a:pPr>
            <a:fld id="{DDBE135E-2566-4748-853C-8A3B78F0FB00}" type="slidenum">
              <a:rPr lang="en-GB" smtClean="0"/>
              <a:pPr>
                <a:spcAft>
                  <a:spcPts val="600"/>
                </a:spcAft>
              </a:pPr>
              <a:t>16</a:t>
            </a:fld>
            <a:endParaRPr lang="en-GB"/>
          </a:p>
        </p:txBody>
      </p:sp>
      <p:pic>
        <p:nvPicPr>
          <p:cNvPr id="1026" name="Picture 2" descr="See related image detail. UN CBD COP16 | United Nations Development Programme">
            <a:extLst>
              <a:ext uri="{FF2B5EF4-FFF2-40B4-BE49-F238E27FC236}">
                <a16:creationId xmlns:a16="http://schemas.microsoft.com/office/drawing/2014/main" id="{E42ECA80-F513-3BAA-D7A0-9FD9CFD6C1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023" r="16115" b="-1"/>
          <a:stretch/>
        </p:blipFill>
        <p:spPr bwMode="auto">
          <a:xfrm>
            <a:off x="750128" y="763752"/>
            <a:ext cx="2148160" cy="2982779"/>
          </a:xfrm>
          <a:prstGeom prst="rect">
            <a:avLst/>
          </a:prstGeom>
          <a:solidFill>
            <a:srgbClr val="FFFFFF"/>
          </a:solidFill>
        </p:spPr>
      </p:pic>
      <p:sp>
        <p:nvSpPr>
          <p:cNvPr id="2" name="Title 1">
            <a:extLst>
              <a:ext uri="{FF2B5EF4-FFF2-40B4-BE49-F238E27FC236}">
                <a16:creationId xmlns:a16="http://schemas.microsoft.com/office/drawing/2014/main" id="{45D430BA-73AB-F3AB-7A43-B6BD785CA5E3}"/>
              </a:ext>
            </a:extLst>
          </p:cNvPr>
          <p:cNvSpPr>
            <a:spLocks noGrp="1"/>
          </p:cNvSpPr>
          <p:nvPr>
            <p:ph type="body" sz="quarter" idx="14"/>
          </p:nvPr>
        </p:nvSpPr>
        <p:spPr>
          <a:xfrm>
            <a:off x="479426" y="4038600"/>
            <a:ext cx="2449513" cy="1447800"/>
          </a:xfrm>
        </p:spPr>
        <p:txBody>
          <a:bodyPr>
            <a:normAutofit/>
          </a:bodyPr>
          <a:lstStyle/>
          <a:p>
            <a:pPr>
              <a:spcAft>
                <a:spcPts val="600"/>
              </a:spcAft>
            </a:pPr>
            <a:br>
              <a:rPr lang="en-IE"/>
            </a:br>
            <a:br>
              <a:rPr lang="en-IE"/>
            </a:br>
            <a:br>
              <a:rPr lang="en-IE"/>
            </a:br>
            <a:endParaRPr lang="en-IE"/>
          </a:p>
        </p:txBody>
      </p:sp>
      <p:sp>
        <p:nvSpPr>
          <p:cNvPr id="1033" name="Text Placeholder 5">
            <a:extLst>
              <a:ext uri="{FF2B5EF4-FFF2-40B4-BE49-F238E27FC236}">
                <a16:creationId xmlns:a16="http://schemas.microsoft.com/office/drawing/2014/main" id="{A33ECF5E-6DB1-12FB-8113-FEBD2BB91899}"/>
              </a:ext>
            </a:extLst>
          </p:cNvPr>
          <p:cNvSpPr>
            <a:spLocks noGrp="1"/>
          </p:cNvSpPr>
          <p:nvPr>
            <p:ph type="body" sz="quarter" idx="16"/>
          </p:nvPr>
        </p:nvSpPr>
        <p:spPr>
          <a:xfrm>
            <a:off x="3394076" y="4038600"/>
            <a:ext cx="2449513" cy="1447800"/>
          </a:xfrm>
        </p:spPr>
        <p:txBody>
          <a:bodyPr/>
          <a:lstStyle/>
          <a:p>
            <a:r>
              <a:rPr lang="en-GB"/>
              <a:t>Trinity has gained Observer Status for COP28 &amp; 29 for the Climate Change Conference</a:t>
            </a:r>
          </a:p>
          <a:p>
            <a:endParaRPr lang="en-US"/>
          </a:p>
        </p:txBody>
      </p:sp>
      <p:sp>
        <p:nvSpPr>
          <p:cNvPr id="1037" name="Text Placeholder 7">
            <a:extLst>
              <a:ext uri="{FF2B5EF4-FFF2-40B4-BE49-F238E27FC236}">
                <a16:creationId xmlns:a16="http://schemas.microsoft.com/office/drawing/2014/main" id="{D16A7FBD-6339-BEFD-CD53-3000CAC5F9BA}"/>
              </a:ext>
            </a:extLst>
          </p:cNvPr>
          <p:cNvSpPr>
            <a:spLocks noGrp="1"/>
          </p:cNvSpPr>
          <p:nvPr>
            <p:ph type="body" sz="quarter" idx="18"/>
          </p:nvPr>
        </p:nvSpPr>
        <p:spPr>
          <a:xfrm>
            <a:off x="6321426" y="4038600"/>
            <a:ext cx="2449513" cy="1447800"/>
          </a:xfrm>
        </p:spPr>
        <p:txBody>
          <a:bodyPr/>
          <a:lstStyle/>
          <a:p>
            <a:r>
              <a:rPr lang="en-GB"/>
              <a:t>Trinity has achieved four Green Flags since 2013. </a:t>
            </a:r>
          </a:p>
          <a:p>
            <a:endParaRPr lang="en-US"/>
          </a:p>
        </p:txBody>
      </p:sp>
      <p:sp>
        <p:nvSpPr>
          <p:cNvPr id="1041" name="Text Placeholder 9">
            <a:extLst>
              <a:ext uri="{FF2B5EF4-FFF2-40B4-BE49-F238E27FC236}">
                <a16:creationId xmlns:a16="http://schemas.microsoft.com/office/drawing/2014/main" id="{501D207F-EF0E-EA76-6DD1-AA2273741F92}"/>
              </a:ext>
            </a:extLst>
          </p:cNvPr>
          <p:cNvSpPr>
            <a:spLocks noGrp="1"/>
          </p:cNvSpPr>
          <p:nvPr>
            <p:ph type="body" sz="quarter" idx="20"/>
          </p:nvPr>
        </p:nvSpPr>
        <p:spPr>
          <a:xfrm>
            <a:off x="9256712" y="4038600"/>
            <a:ext cx="2419350" cy="1447800"/>
          </a:xfrm>
        </p:spPr>
        <p:txBody>
          <a:bodyPr/>
          <a:lstStyle/>
          <a:p>
            <a:r>
              <a:rPr lang="en-GB"/>
              <a:t>Trinity is a signatory to the new Nature Positive Universities network</a:t>
            </a:r>
            <a:endParaRPr lang="en-US"/>
          </a:p>
        </p:txBody>
      </p:sp>
      <p:pic>
        <p:nvPicPr>
          <p:cNvPr id="4" name="Picture 2" descr="Green-Campus Ireland">
            <a:extLst>
              <a:ext uri="{FF2B5EF4-FFF2-40B4-BE49-F238E27FC236}">
                <a16:creationId xmlns:a16="http://schemas.microsoft.com/office/drawing/2014/main" id="{1B7B7015-E1CD-E08F-1080-D4CC1D8E5A42}"/>
              </a:ext>
            </a:extLst>
          </p:cNvPr>
          <p:cNvPicPr>
            <a:picLocks noGrp="1" noChangeAspect="1"/>
          </p:cNvPicPr>
          <p:nvPr>
            <p:ph type="pic" sz="quarter" idx="17"/>
          </p:nvPr>
        </p:nvPicPr>
        <p:blipFill>
          <a:blip r:embed="rId3"/>
          <a:srcRect l="12137" r="12137"/>
          <a:stretch>
            <a:fillRect/>
          </a:stretch>
        </p:blipFill>
        <p:spPr>
          <a:xfrm>
            <a:off x="6330950" y="457200"/>
            <a:ext cx="2435225" cy="3381375"/>
          </a:xfrm>
          <a:prstGeom prst="rect">
            <a:avLst/>
          </a:prstGeom>
          <a:noFill/>
          <a:ln cap="flat">
            <a:noFill/>
          </a:ln>
        </p:spPr>
      </p:pic>
      <p:pic>
        <p:nvPicPr>
          <p:cNvPr id="11" name="Picture 10">
            <a:extLst>
              <a:ext uri="{FF2B5EF4-FFF2-40B4-BE49-F238E27FC236}">
                <a16:creationId xmlns:a16="http://schemas.microsoft.com/office/drawing/2014/main" id="{5B540718-24FA-66EC-8ADD-9E02CB983544}"/>
              </a:ext>
            </a:extLst>
          </p:cNvPr>
          <p:cNvPicPr>
            <a:picLocks noChangeAspect="1"/>
          </p:cNvPicPr>
          <p:nvPr/>
        </p:nvPicPr>
        <p:blipFill>
          <a:blip r:embed="rId4"/>
          <a:stretch>
            <a:fillRect/>
          </a:stretch>
        </p:blipFill>
        <p:spPr>
          <a:xfrm>
            <a:off x="3272056" y="751411"/>
            <a:ext cx="2685127" cy="2517305"/>
          </a:xfrm>
          <a:prstGeom prst="rect">
            <a:avLst/>
          </a:prstGeom>
        </p:spPr>
      </p:pic>
      <p:pic>
        <p:nvPicPr>
          <p:cNvPr id="17" name="Picture 16">
            <a:extLst>
              <a:ext uri="{FF2B5EF4-FFF2-40B4-BE49-F238E27FC236}">
                <a16:creationId xmlns:a16="http://schemas.microsoft.com/office/drawing/2014/main" id="{DFC4E1EC-CF6A-6580-26DF-F4C1FCA3080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39943" y="916498"/>
            <a:ext cx="3042532" cy="2097436"/>
          </a:xfrm>
          <a:prstGeom prst="rect">
            <a:avLst/>
          </a:prstGeom>
        </p:spPr>
      </p:pic>
      <p:sp>
        <p:nvSpPr>
          <p:cNvPr id="18" name="Text Placeholder 5">
            <a:extLst>
              <a:ext uri="{FF2B5EF4-FFF2-40B4-BE49-F238E27FC236}">
                <a16:creationId xmlns:a16="http://schemas.microsoft.com/office/drawing/2014/main" id="{7D15FE39-82AB-F18F-CDCC-24CAB9340F92}"/>
              </a:ext>
            </a:extLst>
          </p:cNvPr>
          <p:cNvSpPr txBox="1">
            <a:spLocks/>
          </p:cNvSpPr>
          <p:nvPr/>
        </p:nvSpPr>
        <p:spPr>
          <a:xfrm>
            <a:off x="262760" y="4038600"/>
            <a:ext cx="2666179" cy="1600200"/>
          </a:xfrm>
          <a:prstGeom prst="rect">
            <a:avLst/>
          </a:prstGeom>
        </p:spPr>
        <p:txBody>
          <a:bodyPr vert="horz" lIns="0" tIns="0" rIns="0" bIns="0" rtlCol="0">
            <a:noAutofit/>
          </a:bodyPr>
          <a:lstStyle>
            <a:lvl1pPr marL="0" indent="0" algn="l" defTabSz="914377" rtl="0" eaLnBrk="1" latinLnBrk="0" hangingPunct="1">
              <a:spcBef>
                <a:spcPts val="0"/>
              </a:spcBef>
              <a:buFont typeface="Arial" pitchFamily="34" charset="0"/>
              <a:buNone/>
              <a:defRPr sz="1800" kern="1200">
                <a:solidFill>
                  <a:schemeClr val="accent1"/>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a:t>Trinity has applied to gain Observer Status for COP16 for the Convention for Biological Diversity </a:t>
            </a:r>
          </a:p>
          <a:p>
            <a:endParaRPr lang="en-US"/>
          </a:p>
        </p:txBody>
      </p:sp>
      <p:sp>
        <p:nvSpPr>
          <p:cNvPr id="19" name="TextBox 18">
            <a:extLst>
              <a:ext uri="{FF2B5EF4-FFF2-40B4-BE49-F238E27FC236}">
                <a16:creationId xmlns:a16="http://schemas.microsoft.com/office/drawing/2014/main" id="{B9CC0A59-139E-6B31-F6F2-07F484462DB5}"/>
              </a:ext>
            </a:extLst>
          </p:cNvPr>
          <p:cNvSpPr txBox="1"/>
          <p:nvPr/>
        </p:nvSpPr>
        <p:spPr>
          <a:xfrm rot="10800000" flipV="1">
            <a:off x="2301765" y="5746107"/>
            <a:ext cx="7956330" cy="553998"/>
          </a:xfrm>
          <a:prstGeom prst="rect">
            <a:avLst/>
          </a:prstGeom>
          <a:noFill/>
        </p:spPr>
        <p:txBody>
          <a:bodyPr wrap="square" lIns="0" tIns="0" rIns="0" bIns="0" rtlCol="0">
            <a:spAutoFit/>
          </a:bodyPr>
          <a:lstStyle/>
          <a:p>
            <a:pPr algn="l"/>
            <a:r>
              <a:rPr lang="en-IE" sz="3600" b="1">
                <a:solidFill>
                  <a:srgbClr val="00B050"/>
                </a:solidFill>
              </a:rPr>
              <a:t>Taking Action and Making Commitments</a:t>
            </a:r>
          </a:p>
        </p:txBody>
      </p:sp>
    </p:spTree>
    <p:extLst>
      <p:ext uri="{BB962C8B-B14F-4D97-AF65-F5344CB8AC3E}">
        <p14:creationId xmlns:p14="http://schemas.microsoft.com/office/powerpoint/2010/main" val="3372181597"/>
      </p:ext>
    </p:extLst>
  </p:cSld>
  <p:clrMapOvr>
    <a:masterClrMapping/>
  </p:clrMapOvr>
  <mc:AlternateContent xmlns:mc="http://schemas.openxmlformats.org/markup-compatibility/2006" xmlns:p14="http://schemas.microsoft.com/office/powerpoint/2010/main">
    <mc:Choice Requires="p14">
      <p:transition spd="slow" p14:dur="2000" advTm="56810"/>
    </mc:Choice>
    <mc:Fallback xmlns="">
      <p:transition spd="slow" advTm="5681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B4F87F-67B5-C944-EA3D-3C7F00C87974}"/>
              </a:ext>
            </a:extLst>
          </p:cNvPr>
          <p:cNvSpPr txBox="1"/>
          <p:nvPr/>
        </p:nvSpPr>
        <p:spPr>
          <a:xfrm>
            <a:off x="6911440" y="558140"/>
            <a:ext cx="5448726" cy="2462213"/>
          </a:xfrm>
          <a:prstGeom prst="rect">
            <a:avLst/>
          </a:prstGeom>
          <a:noFill/>
        </p:spPr>
        <p:txBody>
          <a:bodyPr wrap="square" lIns="0" tIns="0" rIns="0" bIns="0" rtlCol="0">
            <a:spAutoFit/>
          </a:bodyPr>
          <a:lstStyle/>
          <a:p>
            <a:pPr algn="l"/>
            <a:endParaRPr lang="en-IE" sz="3200" b="1" dirty="0"/>
          </a:p>
          <a:p>
            <a:pPr algn="l"/>
            <a:r>
              <a:rPr lang="en-IE" sz="3200" b="1" dirty="0"/>
              <a:t>Join the Green Campus Committee</a:t>
            </a:r>
          </a:p>
          <a:p>
            <a:pPr algn="l"/>
            <a:endParaRPr lang="en-IE" sz="3200" dirty="0"/>
          </a:p>
          <a:p>
            <a:pPr algn="l"/>
            <a:r>
              <a:rPr lang="en-IE" sz="3200" dirty="0">
                <a:solidFill>
                  <a:srgbClr val="FF641E"/>
                </a:solidFill>
              </a:rPr>
              <a:t>Email sustainability@tcd.ie</a:t>
            </a:r>
          </a:p>
        </p:txBody>
      </p:sp>
      <p:pic>
        <p:nvPicPr>
          <p:cNvPr id="4" name="Picture 3">
            <a:extLst>
              <a:ext uri="{FF2B5EF4-FFF2-40B4-BE49-F238E27FC236}">
                <a16:creationId xmlns:a16="http://schemas.microsoft.com/office/drawing/2014/main" id="{F76E3315-6A6E-A277-81F6-E58B8A236E7B}"/>
              </a:ext>
            </a:extLst>
          </p:cNvPr>
          <p:cNvPicPr>
            <a:picLocks noChangeAspect="1"/>
          </p:cNvPicPr>
          <p:nvPr/>
        </p:nvPicPr>
        <p:blipFill>
          <a:blip r:embed="rId2"/>
          <a:stretch>
            <a:fillRect/>
          </a:stretch>
        </p:blipFill>
        <p:spPr>
          <a:xfrm>
            <a:off x="246396" y="1104405"/>
            <a:ext cx="6451287" cy="4550715"/>
          </a:xfrm>
          <a:prstGeom prst="rect">
            <a:avLst/>
          </a:prstGeom>
        </p:spPr>
      </p:pic>
      <p:pic>
        <p:nvPicPr>
          <p:cNvPr id="7" name="Picture 6">
            <a:extLst>
              <a:ext uri="{FF2B5EF4-FFF2-40B4-BE49-F238E27FC236}">
                <a16:creationId xmlns:a16="http://schemas.microsoft.com/office/drawing/2014/main" id="{F7F8D2EC-548A-910D-4317-A6C906D6CD81}"/>
              </a:ext>
            </a:extLst>
          </p:cNvPr>
          <p:cNvPicPr>
            <a:picLocks noChangeAspect="1"/>
          </p:cNvPicPr>
          <p:nvPr/>
        </p:nvPicPr>
        <p:blipFill>
          <a:blip r:embed="rId3"/>
          <a:stretch>
            <a:fillRect/>
          </a:stretch>
        </p:blipFill>
        <p:spPr>
          <a:xfrm>
            <a:off x="7414040" y="3189583"/>
            <a:ext cx="3463760" cy="3488679"/>
          </a:xfrm>
          <a:prstGeom prst="rect">
            <a:avLst/>
          </a:prstGeom>
        </p:spPr>
      </p:pic>
    </p:spTree>
    <p:extLst>
      <p:ext uri="{BB962C8B-B14F-4D97-AF65-F5344CB8AC3E}">
        <p14:creationId xmlns:p14="http://schemas.microsoft.com/office/powerpoint/2010/main" val="2898687676"/>
      </p:ext>
    </p:extLst>
  </p:cSld>
  <p:clrMapOvr>
    <a:masterClrMapping/>
  </p:clrMapOvr>
  <mc:AlternateContent xmlns:mc="http://schemas.openxmlformats.org/markup-compatibility/2006" xmlns:p14="http://schemas.microsoft.com/office/powerpoint/2010/main">
    <mc:Choice Requires="p14">
      <p:transition spd="slow" p14:dur="2000" advTm="20907"/>
    </mc:Choice>
    <mc:Fallback xmlns="">
      <p:transition spd="slow" advTm="2090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9DCA8E0-02EF-3F65-2A0B-336C4F709C27}"/>
              </a:ext>
            </a:extLst>
          </p:cNvPr>
          <p:cNvPicPr>
            <a:picLocks noChangeAspect="1"/>
          </p:cNvPicPr>
          <p:nvPr/>
        </p:nvPicPr>
        <p:blipFill>
          <a:blip r:embed="rId2"/>
          <a:stretch>
            <a:fillRect/>
          </a:stretch>
        </p:blipFill>
        <p:spPr>
          <a:xfrm>
            <a:off x="113819" y="343508"/>
            <a:ext cx="3719074" cy="5813630"/>
          </a:xfrm>
          <a:prstGeom prst="rect">
            <a:avLst/>
          </a:prstGeom>
        </p:spPr>
      </p:pic>
      <p:pic>
        <p:nvPicPr>
          <p:cNvPr id="15" name="Picture 14" descr="A picture of a woman wearing a lab coat working in a laboratory, with test tubes in the foreground.">
            <a:extLst>
              <a:ext uri="{FF2B5EF4-FFF2-40B4-BE49-F238E27FC236}">
                <a16:creationId xmlns:a16="http://schemas.microsoft.com/office/drawing/2014/main" id="{F23319AB-FDF5-45B9-94D9-BEBC1736EE87}"/>
              </a:ext>
            </a:extLst>
          </p:cNvPr>
          <p:cNvPicPr>
            <a:picLocks noGrp="1"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601665" y="2261429"/>
            <a:ext cx="2410252" cy="3346701"/>
          </a:xfrm>
          <a:prstGeom prst="rect">
            <a:avLst/>
          </a:prstGeom>
          <a:solidFill>
            <a:schemeClr val="tx2">
              <a:lumMod val="20000"/>
              <a:lumOff val="80000"/>
            </a:schemeClr>
          </a:solidFill>
        </p:spPr>
      </p:pic>
      <p:sp>
        <p:nvSpPr>
          <p:cNvPr id="2" name="TextBox 1">
            <a:extLst>
              <a:ext uri="{FF2B5EF4-FFF2-40B4-BE49-F238E27FC236}">
                <a16:creationId xmlns:a16="http://schemas.microsoft.com/office/drawing/2014/main" id="{C0858631-59EA-27DF-558C-E5D86297EC58}"/>
              </a:ext>
            </a:extLst>
          </p:cNvPr>
          <p:cNvSpPr txBox="1"/>
          <p:nvPr/>
        </p:nvSpPr>
        <p:spPr>
          <a:xfrm>
            <a:off x="6821214" y="2364829"/>
            <a:ext cx="4824248" cy="2339102"/>
          </a:xfrm>
          <a:prstGeom prst="rect">
            <a:avLst/>
          </a:prstGeom>
          <a:noFill/>
        </p:spPr>
        <p:txBody>
          <a:bodyPr wrap="square" lIns="0" tIns="0" rIns="0" bIns="0" rtlCol="0">
            <a:spAutoFit/>
          </a:bodyPr>
          <a:lstStyle/>
          <a:p>
            <a:pPr algn="l"/>
            <a:r>
              <a:rPr lang="en-IE" sz="2800" b="1"/>
              <a:t>Join the TCD Green Labs committee </a:t>
            </a:r>
          </a:p>
          <a:p>
            <a:pPr algn="l"/>
            <a:endParaRPr lang="en-IE" sz="2800" b="1"/>
          </a:p>
          <a:p>
            <a:pPr algn="l"/>
            <a:r>
              <a:rPr lang="en-IE" sz="2800" b="1">
                <a:solidFill>
                  <a:srgbClr val="FF641E"/>
                </a:solidFill>
              </a:rPr>
              <a:t>Email: greenlabs@tcd.ie</a:t>
            </a:r>
          </a:p>
          <a:p>
            <a:pPr algn="l"/>
            <a:endParaRPr lang="en-IE" sz="2000"/>
          </a:p>
          <a:p>
            <a:pPr algn="l"/>
            <a:endParaRPr lang="en-IE" sz="2000"/>
          </a:p>
        </p:txBody>
      </p:sp>
    </p:spTree>
    <p:extLst>
      <p:ext uri="{BB962C8B-B14F-4D97-AF65-F5344CB8AC3E}">
        <p14:creationId xmlns:p14="http://schemas.microsoft.com/office/powerpoint/2010/main" val="3015204686"/>
      </p:ext>
    </p:extLst>
  </p:cSld>
  <p:clrMapOvr>
    <a:masterClrMapping/>
  </p:clrMapOvr>
  <mc:AlternateContent xmlns:mc="http://schemas.openxmlformats.org/markup-compatibility/2006" xmlns:p14="http://schemas.microsoft.com/office/powerpoint/2010/main">
    <mc:Choice Requires="p14">
      <p:transition spd="slow" p14:dur="2000" advTm="21093"/>
    </mc:Choice>
    <mc:Fallback xmlns="">
      <p:transition spd="slow" advTm="2109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C85B34-62C6-1D61-D624-C62658210225}"/>
              </a:ext>
            </a:extLst>
          </p:cNvPr>
          <p:cNvPicPr>
            <a:picLocks noChangeAspect="1"/>
          </p:cNvPicPr>
          <p:nvPr/>
        </p:nvPicPr>
        <p:blipFill>
          <a:blip r:embed="rId2"/>
          <a:stretch>
            <a:fillRect/>
          </a:stretch>
        </p:blipFill>
        <p:spPr>
          <a:xfrm>
            <a:off x="4116729" y="5724055"/>
            <a:ext cx="4166886" cy="775130"/>
          </a:xfrm>
          <a:prstGeom prst="rect">
            <a:avLst/>
          </a:prstGeom>
        </p:spPr>
      </p:pic>
      <p:pic>
        <p:nvPicPr>
          <p:cNvPr id="7" name="Picture 6">
            <a:extLst>
              <a:ext uri="{FF2B5EF4-FFF2-40B4-BE49-F238E27FC236}">
                <a16:creationId xmlns:a16="http://schemas.microsoft.com/office/drawing/2014/main" id="{C59600A7-A432-B9EE-4359-0AFE69686D92}"/>
              </a:ext>
            </a:extLst>
          </p:cNvPr>
          <p:cNvPicPr>
            <a:picLocks noChangeAspect="1"/>
          </p:cNvPicPr>
          <p:nvPr/>
        </p:nvPicPr>
        <p:blipFill>
          <a:blip r:embed="rId3"/>
          <a:stretch>
            <a:fillRect/>
          </a:stretch>
        </p:blipFill>
        <p:spPr>
          <a:xfrm>
            <a:off x="1616597" y="86329"/>
            <a:ext cx="8958805" cy="5506458"/>
          </a:xfrm>
          <a:prstGeom prst="rect">
            <a:avLst/>
          </a:prstGeom>
        </p:spPr>
      </p:pic>
    </p:spTree>
    <p:extLst>
      <p:ext uri="{BB962C8B-B14F-4D97-AF65-F5344CB8AC3E}">
        <p14:creationId xmlns:p14="http://schemas.microsoft.com/office/powerpoint/2010/main" val="1901112961"/>
      </p:ext>
    </p:extLst>
  </p:cSld>
  <p:clrMapOvr>
    <a:masterClrMapping/>
  </p:clrMapOvr>
  <mc:AlternateContent xmlns:mc="http://schemas.openxmlformats.org/markup-compatibility/2006" xmlns:p14="http://schemas.microsoft.com/office/powerpoint/2010/main">
    <mc:Choice Requires="p14">
      <p:transition spd="slow" p14:dur="2000" advTm="21565"/>
    </mc:Choice>
    <mc:Fallback xmlns="">
      <p:transition spd="slow" advTm="21565"/>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C17395-E54F-5813-CEF7-2F5FCD1AC9D5}"/>
              </a:ext>
            </a:extLst>
          </p:cNvPr>
          <p:cNvSpPr>
            <a:spLocks noGrp="1"/>
          </p:cNvSpPr>
          <p:nvPr>
            <p:ph idx="1"/>
          </p:nvPr>
        </p:nvSpPr>
        <p:spPr>
          <a:xfrm>
            <a:off x="3333509" y="5370653"/>
            <a:ext cx="6169306" cy="717631"/>
          </a:xfrm>
        </p:spPr>
        <p:style>
          <a:lnRef idx="2">
            <a:schemeClr val="accent1"/>
          </a:lnRef>
          <a:fillRef idx="1">
            <a:schemeClr val="lt1"/>
          </a:fillRef>
          <a:effectRef idx="0">
            <a:schemeClr val="accent1"/>
          </a:effectRef>
          <a:fontRef idx="minor">
            <a:schemeClr val="dk1"/>
          </a:fontRef>
        </p:style>
        <p:txBody>
          <a:bodyPr/>
          <a:lstStyle/>
          <a:p>
            <a:r>
              <a:rPr lang="en-IE" sz="4000">
                <a:solidFill>
                  <a:srgbClr val="00B050"/>
                </a:solidFill>
              </a:rPr>
              <a:t> Save the date - Get Involved!</a:t>
            </a:r>
          </a:p>
          <a:p>
            <a:endParaRPr lang="en-IE"/>
          </a:p>
        </p:txBody>
      </p:sp>
      <p:pic>
        <p:nvPicPr>
          <p:cNvPr id="4" name="Picture 3">
            <a:extLst>
              <a:ext uri="{FF2B5EF4-FFF2-40B4-BE49-F238E27FC236}">
                <a16:creationId xmlns:a16="http://schemas.microsoft.com/office/drawing/2014/main" id="{D55762ED-3653-BC51-5B85-06E077CD0170}"/>
              </a:ext>
            </a:extLst>
          </p:cNvPr>
          <p:cNvPicPr>
            <a:picLocks noChangeAspect="1"/>
          </p:cNvPicPr>
          <p:nvPr/>
        </p:nvPicPr>
        <p:blipFill>
          <a:blip r:embed="rId2"/>
          <a:stretch>
            <a:fillRect/>
          </a:stretch>
        </p:blipFill>
        <p:spPr>
          <a:xfrm>
            <a:off x="1711091" y="405508"/>
            <a:ext cx="4145699" cy="4023211"/>
          </a:xfrm>
          <a:prstGeom prst="rect">
            <a:avLst/>
          </a:prstGeom>
        </p:spPr>
      </p:pic>
      <p:pic>
        <p:nvPicPr>
          <p:cNvPr id="5" name="Picture 4">
            <a:extLst>
              <a:ext uri="{FF2B5EF4-FFF2-40B4-BE49-F238E27FC236}">
                <a16:creationId xmlns:a16="http://schemas.microsoft.com/office/drawing/2014/main" id="{63D2A9A5-626D-2AB8-08E3-8AF47E03821B}"/>
              </a:ext>
            </a:extLst>
          </p:cNvPr>
          <p:cNvPicPr>
            <a:picLocks noChangeAspect="1"/>
          </p:cNvPicPr>
          <p:nvPr/>
        </p:nvPicPr>
        <p:blipFill>
          <a:blip r:embed="rId3"/>
          <a:stretch>
            <a:fillRect/>
          </a:stretch>
        </p:blipFill>
        <p:spPr>
          <a:xfrm>
            <a:off x="6523803" y="405508"/>
            <a:ext cx="4488706" cy="4023211"/>
          </a:xfrm>
          <a:prstGeom prst="rect">
            <a:avLst/>
          </a:prstGeom>
        </p:spPr>
      </p:pic>
      <p:sp>
        <p:nvSpPr>
          <p:cNvPr id="6" name="Text Placeholder 3">
            <a:extLst>
              <a:ext uri="{FF2B5EF4-FFF2-40B4-BE49-F238E27FC236}">
                <a16:creationId xmlns:a16="http://schemas.microsoft.com/office/drawing/2014/main" id="{71CD9691-E5C2-5D32-10BA-F02A430735C2}"/>
              </a:ext>
            </a:extLst>
          </p:cNvPr>
          <p:cNvSpPr txBox="1">
            <a:spLocks/>
          </p:cNvSpPr>
          <p:nvPr/>
        </p:nvSpPr>
        <p:spPr>
          <a:xfrm>
            <a:off x="2916819" y="4428719"/>
            <a:ext cx="2751377" cy="457606"/>
          </a:xfrm>
          <a:prstGeom prst="rect">
            <a:avLst/>
          </a:prstGeom>
        </p:spPr>
        <p:txBody>
          <a:bodyPr/>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800" dirty="0">
                <a:solidFill>
                  <a:srgbClr val="0569B9"/>
                </a:solidFill>
              </a:rPr>
              <a:t>October</a:t>
            </a:r>
            <a:r>
              <a:rPr lang="en-IE" sz="2800" dirty="0"/>
              <a:t> </a:t>
            </a:r>
          </a:p>
        </p:txBody>
      </p:sp>
      <p:sp>
        <p:nvSpPr>
          <p:cNvPr id="7" name="Text Placeholder 3">
            <a:extLst>
              <a:ext uri="{FF2B5EF4-FFF2-40B4-BE49-F238E27FC236}">
                <a16:creationId xmlns:a16="http://schemas.microsoft.com/office/drawing/2014/main" id="{788B025C-D1C6-129F-D67E-57AF44AC41A8}"/>
              </a:ext>
            </a:extLst>
          </p:cNvPr>
          <p:cNvSpPr txBox="1">
            <a:spLocks/>
          </p:cNvSpPr>
          <p:nvPr/>
        </p:nvSpPr>
        <p:spPr>
          <a:xfrm flipH="1">
            <a:off x="8067554" y="4428719"/>
            <a:ext cx="2453832" cy="610006"/>
          </a:xfrm>
          <a:prstGeom prst="rect">
            <a:avLst/>
          </a:prstGeom>
        </p:spPr>
        <p:txBody>
          <a:bodyPr/>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800">
                <a:solidFill>
                  <a:srgbClr val="0569B9"/>
                </a:solidFill>
              </a:rPr>
              <a:t>March</a:t>
            </a:r>
            <a:r>
              <a:rPr lang="en-IE" sz="2800"/>
              <a:t> </a:t>
            </a:r>
          </a:p>
        </p:txBody>
      </p:sp>
      <p:sp>
        <p:nvSpPr>
          <p:cNvPr id="8" name="Rectangle 7">
            <a:extLst>
              <a:ext uri="{FF2B5EF4-FFF2-40B4-BE49-F238E27FC236}">
                <a16:creationId xmlns:a16="http://schemas.microsoft.com/office/drawing/2014/main" id="{8ADE61D1-3D68-4DBA-345E-87D435C070F6}"/>
              </a:ext>
            </a:extLst>
          </p:cNvPr>
          <p:cNvSpPr/>
          <p:nvPr/>
        </p:nvSpPr>
        <p:spPr>
          <a:xfrm>
            <a:off x="15058663" y="5173884"/>
            <a:ext cx="914400" cy="9144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407542332"/>
      </p:ext>
    </p:extLst>
  </p:cSld>
  <p:clrMapOvr>
    <a:masterClrMapping/>
  </p:clrMapOvr>
  <mc:AlternateContent xmlns:mc="http://schemas.openxmlformats.org/markup-compatibility/2006" xmlns:p14="http://schemas.microsoft.com/office/powerpoint/2010/main">
    <mc:Choice Requires="p14">
      <p:transition spd="slow" p14:dur="2000" advTm="39089"/>
    </mc:Choice>
    <mc:Fallback xmlns="">
      <p:transition spd="slow" advTm="39089"/>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27C997-B072-51E0-8807-C2EF301B38BC}"/>
              </a:ext>
            </a:extLst>
          </p:cNvPr>
          <p:cNvPicPr>
            <a:picLocks noChangeAspect="1"/>
          </p:cNvPicPr>
          <p:nvPr/>
        </p:nvPicPr>
        <p:blipFill rotWithShape="1">
          <a:blip r:embed="rId2"/>
          <a:srcRect b="15730"/>
          <a:stretch/>
        </p:blipFill>
        <p:spPr>
          <a:xfrm>
            <a:off x="231803" y="1481558"/>
            <a:ext cx="6265273" cy="3524216"/>
          </a:xfrm>
          <a:prstGeom prst="rect">
            <a:avLst/>
          </a:prstGeom>
          <a:noFill/>
        </p:spPr>
      </p:pic>
      <p:sp>
        <p:nvSpPr>
          <p:cNvPr id="6" name="TextBox 5">
            <a:extLst>
              <a:ext uri="{FF2B5EF4-FFF2-40B4-BE49-F238E27FC236}">
                <a16:creationId xmlns:a16="http://schemas.microsoft.com/office/drawing/2014/main" id="{457BB904-C8E4-3D94-54F1-76CCFA301032}"/>
              </a:ext>
            </a:extLst>
          </p:cNvPr>
          <p:cNvSpPr txBox="1"/>
          <p:nvPr/>
        </p:nvSpPr>
        <p:spPr>
          <a:xfrm>
            <a:off x="2396359" y="5754630"/>
            <a:ext cx="7704083" cy="984885"/>
          </a:xfrm>
          <a:prstGeom prst="rect">
            <a:avLst/>
          </a:prstGeom>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algn="ctr"/>
            <a:r>
              <a:rPr lang="en-IE" sz="3200" dirty="0">
                <a:solidFill>
                  <a:srgbClr val="00B050"/>
                </a:solidFill>
              </a:rPr>
              <a:t>Sustainability Leadership Awards</a:t>
            </a:r>
          </a:p>
          <a:p>
            <a:pPr algn="ctr"/>
            <a:r>
              <a:rPr lang="en-IE" sz="3200" dirty="0">
                <a:solidFill>
                  <a:srgbClr val="00B050"/>
                </a:solidFill>
              </a:rPr>
              <a:t>Nominate yourself or a friend in February</a:t>
            </a:r>
          </a:p>
        </p:txBody>
      </p:sp>
      <p:pic>
        <p:nvPicPr>
          <p:cNvPr id="3" name="Picture 2">
            <a:extLst>
              <a:ext uri="{FF2B5EF4-FFF2-40B4-BE49-F238E27FC236}">
                <a16:creationId xmlns:a16="http://schemas.microsoft.com/office/drawing/2014/main" id="{ED27E3D4-0A0C-0A0C-F7E8-57875FDF29F1}"/>
              </a:ext>
            </a:extLst>
          </p:cNvPr>
          <p:cNvPicPr>
            <a:picLocks noChangeAspect="1"/>
          </p:cNvPicPr>
          <p:nvPr/>
        </p:nvPicPr>
        <p:blipFill>
          <a:blip r:embed="rId3"/>
          <a:stretch>
            <a:fillRect/>
          </a:stretch>
        </p:blipFill>
        <p:spPr>
          <a:xfrm>
            <a:off x="6676453" y="1481558"/>
            <a:ext cx="5283744" cy="3524216"/>
          </a:xfrm>
          <a:prstGeom prst="rect">
            <a:avLst/>
          </a:prstGeom>
        </p:spPr>
      </p:pic>
    </p:spTree>
    <p:extLst>
      <p:ext uri="{BB962C8B-B14F-4D97-AF65-F5344CB8AC3E}">
        <p14:creationId xmlns:p14="http://schemas.microsoft.com/office/powerpoint/2010/main" val="104833281"/>
      </p:ext>
    </p:extLst>
  </p:cSld>
  <p:clrMapOvr>
    <a:masterClrMapping/>
  </p:clrMapOvr>
  <mc:AlternateContent xmlns:mc="http://schemas.openxmlformats.org/markup-compatibility/2006" xmlns:p14="http://schemas.microsoft.com/office/powerpoint/2010/main">
    <mc:Choice Requires="p14">
      <p:transition spd="slow" p14:dur="2000" advTm="30695"/>
    </mc:Choice>
    <mc:Fallback xmlns="">
      <p:transition spd="slow" advTm="30695"/>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BFBC5-0050-2547-B8CE-7BFC5F80E810}"/>
              </a:ext>
            </a:extLst>
          </p:cNvPr>
          <p:cNvSpPr>
            <a:spLocks noGrp="1"/>
          </p:cNvSpPr>
          <p:nvPr>
            <p:ph type="title"/>
          </p:nvPr>
        </p:nvSpPr>
        <p:spPr>
          <a:xfrm>
            <a:off x="73572" y="1450428"/>
            <a:ext cx="4046483" cy="4120055"/>
          </a:xfrm>
        </p:spPr>
        <p:txBody>
          <a:bodyPr/>
          <a:lstStyle/>
          <a:p>
            <a:br>
              <a:rPr lang="en-IE" b="1" dirty="0"/>
            </a:br>
            <a:r>
              <a:rPr lang="en-IE" sz="2400" dirty="0"/>
              <a:t>- use less</a:t>
            </a:r>
            <a:br>
              <a:rPr lang="en-IE" sz="2400" dirty="0"/>
            </a:br>
            <a:r>
              <a:rPr lang="en-IE" sz="2400" dirty="0"/>
              <a:t>- share resources</a:t>
            </a:r>
            <a:br>
              <a:rPr lang="en-IE" sz="2400" dirty="0"/>
            </a:br>
            <a:r>
              <a:rPr lang="en-IE" sz="2400" dirty="0"/>
              <a:t>- use sustainable transport</a:t>
            </a:r>
            <a:br>
              <a:rPr lang="en-IE" sz="2400" dirty="0"/>
            </a:br>
            <a:r>
              <a:rPr lang="en-IE" sz="2400" dirty="0"/>
              <a:t>- ditch the disposables</a:t>
            </a:r>
            <a:br>
              <a:rPr lang="en-IE" sz="2400" dirty="0"/>
            </a:br>
            <a:r>
              <a:rPr lang="en-IE" sz="2400" dirty="0"/>
              <a:t>- plant slant your meals</a:t>
            </a:r>
            <a:br>
              <a:rPr lang="en-IE" sz="2400" dirty="0"/>
            </a:br>
            <a:r>
              <a:rPr lang="en-IE" sz="2400" dirty="0"/>
              <a:t>- reuse, repair, recycle</a:t>
            </a:r>
            <a:br>
              <a:rPr lang="en-IE" sz="2400" dirty="0"/>
            </a:br>
            <a:r>
              <a:rPr lang="en-IE" sz="2400" dirty="0"/>
              <a:t>- switch off, </a:t>
            </a:r>
            <a:br>
              <a:rPr lang="en-IE" sz="2400" dirty="0"/>
            </a:br>
            <a:r>
              <a:rPr lang="en-IE" sz="2400" dirty="0"/>
              <a:t>- get involved and speak up!</a:t>
            </a:r>
          </a:p>
        </p:txBody>
      </p:sp>
      <p:pic>
        <p:nvPicPr>
          <p:cNvPr id="17" name="Picture 16">
            <a:extLst>
              <a:ext uri="{FF2B5EF4-FFF2-40B4-BE49-F238E27FC236}">
                <a16:creationId xmlns:a16="http://schemas.microsoft.com/office/drawing/2014/main" id="{9A2E2656-FD21-5E2C-2381-E6571B7BCDAF}"/>
              </a:ext>
            </a:extLst>
          </p:cNvPr>
          <p:cNvPicPr>
            <a:picLocks noChangeAspect="1"/>
          </p:cNvPicPr>
          <p:nvPr/>
        </p:nvPicPr>
        <p:blipFill>
          <a:blip r:embed="rId3"/>
          <a:stretch>
            <a:fillRect/>
          </a:stretch>
        </p:blipFill>
        <p:spPr>
          <a:xfrm>
            <a:off x="3627780" y="1117409"/>
            <a:ext cx="8490648" cy="4453074"/>
          </a:xfrm>
          <a:prstGeom prst="rect">
            <a:avLst/>
          </a:prstGeom>
        </p:spPr>
      </p:pic>
      <p:sp>
        <p:nvSpPr>
          <p:cNvPr id="3" name="TextBox 2">
            <a:extLst>
              <a:ext uri="{FF2B5EF4-FFF2-40B4-BE49-F238E27FC236}">
                <a16:creationId xmlns:a16="http://schemas.microsoft.com/office/drawing/2014/main" id="{FF2E0E97-23EE-1A2D-5EE2-E26D41CF751B}"/>
              </a:ext>
            </a:extLst>
          </p:cNvPr>
          <p:cNvSpPr txBox="1"/>
          <p:nvPr/>
        </p:nvSpPr>
        <p:spPr>
          <a:xfrm>
            <a:off x="73572" y="81023"/>
            <a:ext cx="7044858" cy="1231106"/>
          </a:xfrm>
          <a:prstGeom prst="rect">
            <a:avLst/>
          </a:prstGeom>
          <a:noFill/>
        </p:spPr>
        <p:txBody>
          <a:bodyPr wrap="square" lIns="0" tIns="0" rIns="0" bIns="0" rtlCol="0">
            <a:spAutoFit/>
          </a:bodyPr>
          <a:lstStyle/>
          <a:p>
            <a:pPr algn="l"/>
            <a:r>
              <a:rPr lang="en-IE" sz="4000" dirty="0"/>
              <a:t>Everyday sustainable behaviours start with the basics…</a:t>
            </a:r>
          </a:p>
        </p:txBody>
      </p:sp>
    </p:spTree>
    <p:extLst>
      <p:ext uri="{BB962C8B-B14F-4D97-AF65-F5344CB8AC3E}">
        <p14:creationId xmlns:p14="http://schemas.microsoft.com/office/powerpoint/2010/main" val="775679381"/>
      </p:ext>
    </p:extLst>
  </p:cSld>
  <p:clrMapOvr>
    <a:masterClrMapping/>
  </p:clrMapOvr>
  <mc:AlternateContent xmlns:mc="http://schemas.openxmlformats.org/markup-compatibility/2006" xmlns:p14="http://schemas.microsoft.com/office/powerpoint/2010/main">
    <mc:Choice Requires="p14">
      <p:transition spd="slow" p14:dur="2000" advTm="53603"/>
    </mc:Choice>
    <mc:Fallback xmlns="">
      <p:transition spd="slow" advTm="53603"/>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2646B8D-FF56-B711-7C7D-6ABE930BE22D}"/>
              </a:ext>
            </a:extLst>
          </p:cNvPr>
          <p:cNvSpPr>
            <a:spLocks noGrp="1"/>
          </p:cNvSpPr>
          <p:nvPr>
            <p:ph type="pic" sz="quarter" idx="12"/>
          </p:nvPr>
        </p:nvSpPr>
        <p:spPr/>
        <p:txBody>
          <a:bodyPr/>
          <a:lstStyle/>
          <a:p>
            <a:endParaRPr lang="en-IE"/>
          </a:p>
        </p:txBody>
      </p:sp>
      <p:sp>
        <p:nvSpPr>
          <p:cNvPr id="3" name="Title 2">
            <a:extLst>
              <a:ext uri="{FF2B5EF4-FFF2-40B4-BE49-F238E27FC236}">
                <a16:creationId xmlns:a16="http://schemas.microsoft.com/office/drawing/2014/main" id="{7A867C72-6F2D-D3F6-59E7-C7B90C7E8A3F}"/>
              </a:ext>
            </a:extLst>
          </p:cNvPr>
          <p:cNvSpPr>
            <a:spLocks noGrp="1"/>
          </p:cNvSpPr>
          <p:nvPr>
            <p:ph type="title"/>
          </p:nvPr>
        </p:nvSpPr>
        <p:spPr/>
        <p:txBody>
          <a:bodyPr/>
          <a:lstStyle/>
          <a:p>
            <a:endParaRPr lang="en-IE"/>
          </a:p>
        </p:txBody>
      </p:sp>
      <p:sp>
        <p:nvSpPr>
          <p:cNvPr id="4" name="Text Placeholder 3">
            <a:extLst>
              <a:ext uri="{FF2B5EF4-FFF2-40B4-BE49-F238E27FC236}">
                <a16:creationId xmlns:a16="http://schemas.microsoft.com/office/drawing/2014/main" id="{DEEA2F9A-349A-D949-5B61-98AFD76AFCE5}"/>
              </a:ext>
            </a:extLst>
          </p:cNvPr>
          <p:cNvSpPr>
            <a:spLocks noGrp="1"/>
          </p:cNvSpPr>
          <p:nvPr>
            <p:ph type="body" sz="quarter" idx="10"/>
          </p:nvPr>
        </p:nvSpPr>
        <p:spPr/>
        <p:txBody>
          <a:bodyPr/>
          <a:lstStyle/>
          <a:p>
            <a:endParaRPr lang="en-IE"/>
          </a:p>
        </p:txBody>
      </p:sp>
      <p:sp>
        <p:nvSpPr>
          <p:cNvPr id="5" name="Text Placeholder 4">
            <a:extLst>
              <a:ext uri="{FF2B5EF4-FFF2-40B4-BE49-F238E27FC236}">
                <a16:creationId xmlns:a16="http://schemas.microsoft.com/office/drawing/2014/main" id="{838E4FC6-2CC9-8301-7D6F-88E9F318A140}"/>
              </a:ext>
            </a:extLst>
          </p:cNvPr>
          <p:cNvSpPr>
            <a:spLocks noGrp="1"/>
          </p:cNvSpPr>
          <p:nvPr>
            <p:ph type="body" sz="quarter" idx="11"/>
          </p:nvPr>
        </p:nvSpPr>
        <p:spPr/>
        <p:txBody>
          <a:bodyPr/>
          <a:lstStyle/>
          <a:p>
            <a:endParaRPr lang="en-IE"/>
          </a:p>
        </p:txBody>
      </p:sp>
      <p:pic>
        <p:nvPicPr>
          <p:cNvPr id="7" name="Picture 6">
            <a:extLst>
              <a:ext uri="{FF2B5EF4-FFF2-40B4-BE49-F238E27FC236}">
                <a16:creationId xmlns:a16="http://schemas.microsoft.com/office/drawing/2014/main" id="{B670A70F-1EF3-7F43-48CC-32C1FCA9DB37}"/>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44661539-67E4-7840-A64B-0A9FDC7D0047}"/>
              </a:ext>
            </a:extLst>
          </p:cNvPr>
          <p:cNvPicPr>
            <a:picLocks noChangeAspect="1"/>
          </p:cNvPicPr>
          <p:nvPr/>
        </p:nvPicPr>
        <p:blipFill>
          <a:blip r:embed="rId3"/>
          <a:stretch>
            <a:fillRect/>
          </a:stretch>
        </p:blipFill>
        <p:spPr>
          <a:xfrm>
            <a:off x="6180828" y="388335"/>
            <a:ext cx="2729073" cy="4343400"/>
          </a:xfrm>
          <a:prstGeom prst="rect">
            <a:avLst/>
          </a:prstGeom>
          <a:ln>
            <a:solidFill>
              <a:schemeClr val="tx1">
                <a:lumMod val="50000"/>
                <a:lumOff val="50000"/>
              </a:schemeClr>
            </a:solidFill>
          </a:ln>
        </p:spPr>
      </p:pic>
    </p:spTree>
    <p:extLst>
      <p:ext uri="{BB962C8B-B14F-4D97-AF65-F5344CB8AC3E}">
        <p14:creationId xmlns:p14="http://schemas.microsoft.com/office/powerpoint/2010/main" val="744154063"/>
      </p:ext>
    </p:extLst>
  </p:cSld>
  <p:clrMapOvr>
    <a:masterClrMapping/>
  </p:clrMapOvr>
  <mc:AlternateContent xmlns:mc="http://schemas.openxmlformats.org/markup-compatibility/2006" xmlns:p14="http://schemas.microsoft.com/office/powerpoint/2010/main">
    <mc:Choice Requires="p14">
      <p:transition spd="slow" p14:dur="2000" advTm="18353"/>
    </mc:Choice>
    <mc:Fallback xmlns="">
      <p:transition spd="slow" advTm="18353"/>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1D6B-EE60-9CF9-5625-08FE33A7A700}"/>
              </a:ext>
            </a:extLst>
          </p:cNvPr>
          <p:cNvSpPr>
            <a:spLocks noGrp="1"/>
          </p:cNvSpPr>
          <p:nvPr>
            <p:ph type="title"/>
          </p:nvPr>
        </p:nvSpPr>
        <p:spPr/>
        <p:txBody>
          <a:bodyPr/>
          <a:lstStyle/>
          <a:p>
            <a:r>
              <a:rPr lang="en-IE" dirty="0"/>
              <a:t>Trinity Sustainability</a:t>
            </a:r>
          </a:p>
        </p:txBody>
      </p:sp>
      <p:pic>
        <p:nvPicPr>
          <p:cNvPr id="5" name="Picture 4">
            <a:extLst>
              <a:ext uri="{FF2B5EF4-FFF2-40B4-BE49-F238E27FC236}">
                <a16:creationId xmlns:a16="http://schemas.microsoft.com/office/drawing/2014/main" id="{EE6733F0-0C7E-E311-26B1-D381488D8E0A}"/>
              </a:ext>
            </a:extLst>
          </p:cNvPr>
          <p:cNvPicPr>
            <a:picLocks noChangeAspect="1"/>
          </p:cNvPicPr>
          <p:nvPr/>
        </p:nvPicPr>
        <p:blipFill>
          <a:blip r:embed="rId2"/>
          <a:stretch>
            <a:fillRect/>
          </a:stretch>
        </p:blipFill>
        <p:spPr>
          <a:xfrm>
            <a:off x="4906480" y="186495"/>
            <a:ext cx="6893141" cy="3276269"/>
          </a:xfrm>
          <a:prstGeom prst="rect">
            <a:avLst/>
          </a:prstGeom>
        </p:spPr>
      </p:pic>
      <p:pic>
        <p:nvPicPr>
          <p:cNvPr id="7" name="Picture 6">
            <a:extLst>
              <a:ext uri="{FF2B5EF4-FFF2-40B4-BE49-F238E27FC236}">
                <a16:creationId xmlns:a16="http://schemas.microsoft.com/office/drawing/2014/main" id="{7C31B268-44D4-A165-C3F1-C75309BF2941}"/>
              </a:ext>
            </a:extLst>
          </p:cNvPr>
          <p:cNvPicPr>
            <a:picLocks noChangeAspect="1"/>
          </p:cNvPicPr>
          <p:nvPr/>
        </p:nvPicPr>
        <p:blipFill>
          <a:blip r:embed="rId3"/>
          <a:stretch>
            <a:fillRect/>
          </a:stretch>
        </p:blipFill>
        <p:spPr>
          <a:xfrm>
            <a:off x="4906480" y="3557424"/>
            <a:ext cx="7285520" cy="3300575"/>
          </a:xfrm>
          <a:prstGeom prst="rect">
            <a:avLst/>
          </a:prstGeom>
        </p:spPr>
      </p:pic>
      <p:pic>
        <p:nvPicPr>
          <p:cNvPr id="6" name="Picture 5">
            <a:extLst>
              <a:ext uri="{FF2B5EF4-FFF2-40B4-BE49-F238E27FC236}">
                <a16:creationId xmlns:a16="http://schemas.microsoft.com/office/drawing/2014/main" id="{F6376806-B90E-7350-85D4-9D82C2CDE8EC}"/>
              </a:ext>
            </a:extLst>
          </p:cNvPr>
          <p:cNvPicPr>
            <a:picLocks noChangeAspect="1"/>
          </p:cNvPicPr>
          <p:nvPr/>
        </p:nvPicPr>
        <p:blipFill>
          <a:blip r:embed="rId4"/>
          <a:stretch>
            <a:fillRect/>
          </a:stretch>
        </p:blipFill>
        <p:spPr>
          <a:xfrm>
            <a:off x="0" y="1401311"/>
            <a:ext cx="4791919" cy="2896186"/>
          </a:xfrm>
          <a:prstGeom prst="rect">
            <a:avLst/>
          </a:prstGeom>
        </p:spPr>
      </p:pic>
      <p:pic>
        <p:nvPicPr>
          <p:cNvPr id="1026" name="Picture 2" descr="Profile image">
            <a:extLst>
              <a:ext uri="{FF2B5EF4-FFF2-40B4-BE49-F238E27FC236}">
                <a16:creationId xmlns:a16="http://schemas.microsoft.com/office/drawing/2014/main" id="{BE1C1AD7-1133-9451-1A68-E58AE59934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2050" y="186495"/>
            <a:ext cx="2224091" cy="222409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E72F8C4-3EF4-5323-2BC1-7E322172FE75}"/>
              </a:ext>
            </a:extLst>
          </p:cNvPr>
          <p:cNvSpPr txBox="1"/>
          <p:nvPr/>
        </p:nvSpPr>
        <p:spPr>
          <a:xfrm>
            <a:off x="7380197" y="2504934"/>
            <a:ext cx="2041595" cy="169277"/>
          </a:xfrm>
          <a:prstGeom prst="rect">
            <a:avLst/>
          </a:prstGeom>
          <a:solidFill>
            <a:srgbClr val="E6F0F8"/>
          </a:solidFill>
        </p:spPr>
        <p:txBody>
          <a:bodyPr wrap="square" lIns="0" tIns="0" rIns="0" bIns="0" rtlCol="0">
            <a:spAutoFit/>
          </a:bodyPr>
          <a:lstStyle/>
          <a:p>
            <a:pPr algn="l"/>
            <a:r>
              <a:rPr lang="en-IE" sz="1100" b="1" dirty="0"/>
              <a:t>Laetitia</a:t>
            </a:r>
            <a:r>
              <a:rPr lang="en-IE" sz="900" dirty="0"/>
              <a:t> </a:t>
            </a:r>
            <a:r>
              <a:rPr lang="en-IE" sz="1100" b="1" dirty="0"/>
              <a:t>Deering</a:t>
            </a:r>
          </a:p>
        </p:txBody>
      </p:sp>
      <p:pic>
        <p:nvPicPr>
          <p:cNvPr id="13" name="Picture 12">
            <a:extLst>
              <a:ext uri="{FF2B5EF4-FFF2-40B4-BE49-F238E27FC236}">
                <a16:creationId xmlns:a16="http://schemas.microsoft.com/office/drawing/2014/main" id="{137A533F-6E1D-9404-17EF-C86F698014F5}"/>
              </a:ext>
            </a:extLst>
          </p:cNvPr>
          <p:cNvPicPr>
            <a:picLocks noChangeAspect="1"/>
          </p:cNvPicPr>
          <p:nvPr/>
        </p:nvPicPr>
        <p:blipFill>
          <a:blip r:embed="rId6"/>
          <a:stretch>
            <a:fillRect/>
          </a:stretch>
        </p:blipFill>
        <p:spPr>
          <a:xfrm>
            <a:off x="3269284" y="4461061"/>
            <a:ext cx="1522635" cy="2315347"/>
          </a:xfrm>
          <a:prstGeom prst="rect">
            <a:avLst/>
          </a:prstGeom>
        </p:spPr>
      </p:pic>
      <p:pic>
        <p:nvPicPr>
          <p:cNvPr id="4" name="Picture 3">
            <a:extLst>
              <a:ext uri="{FF2B5EF4-FFF2-40B4-BE49-F238E27FC236}">
                <a16:creationId xmlns:a16="http://schemas.microsoft.com/office/drawing/2014/main" id="{E1D755A4-35EC-EDFA-DB63-9A26022AE0A3}"/>
              </a:ext>
            </a:extLst>
          </p:cNvPr>
          <p:cNvPicPr>
            <a:picLocks noChangeAspect="1"/>
          </p:cNvPicPr>
          <p:nvPr/>
        </p:nvPicPr>
        <p:blipFill>
          <a:blip r:embed="rId7"/>
          <a:srcRect l="13336" t="3511" r="13593" b="4353"/>
          <a:stretch/>
        </p:blipFill>
        <p:spPr>
          <a:xfrm>
            <a:off x="479426" y="4801820"/>
            <a:ext cx="1566001" cy="1974588"/>
          </a:xfrm>
          <a:prstGeom prst="rect">
            <a:avLst/>
          </a:prstGeom>
        </p:spPr>
      </p:pic>
    </p:spTree>
    <p:extLst>
      <p:ext uri="{BB962C8B-B14F-4D97-AF65-F5344CB8AC3E}">
        <p14:creationId xmlns:p14="http://schemas.microsoft.com/office/powerpoint/2010/main" val="728997399"/>
      </p:ext>
    </p:extLst>
  </p:cSld>
  <p:clrMapOvr>
    <a:masterClrMapping/>
  </p:clrMapOvr>
  <mc:AlternateContent xmlns:mc="http://schemas.openxmlformats.org/markup-compatibility/2006" xmlns:p14="http://schemas.microsoft.com/office/powerpoint/2010/main">
    <mc:Choice Requires="p14">
      <p:transition spd="slow" p14:dur="2000" advTm="17073"/>
    </mc:Choice>
    <mc:Fallback xmlns="">
      <p:transition spd="slow" advTm="17073"/>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ags/tag2.xml><?xml version="1.0" encoding="utf-8"?>
<p:tagLst xmlns:a="http://schemas.openxmlformats.org/drawingml/2006/main" xmlns:r="http://schemas.openxmlformats.org/officeDocument/2006/relationships" xmlns:p="http://schemas.openxmlformats.org/presentationml/2006/main">
  <p:tag name="TIMING" val="|1.1"/>
</p:tagLst>
</file>

<file path=ppt/tags/tag3.xml><?xml version="1.0" encoding="utf-8"?>
<p:tagLst xmlns:a="http://schemas.openxmlformats.org/drawingml/2006/main" xmlns:r="http://schemas.openxmlformats.org/officeDocument/2006/relationships" xmlns:p="http://schemas.openxmlformats.org/presentationml/2006/main">
  <p:tag name="TIMING" val="|1|72.9"/>
</p:tagLst>
</file>

<file path=ppt/theme/theme1.xml><?xml version="1.0" encoding="utf-8"?>
<a:theme xmlns:a="http://schemas.openxmlformats.org/drawingml/2006/main" name="TCD">
  <a:themeElements>
    <a:clrScheme name="TCD">
      <a:dk1>
        <a:srgbClr val="0569B9"/>
      </a:dk1>
      <a:lt1>
        <a:sysClr val="window" lastClr="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TC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900" dirty="0" smtClean="0"/>
        </a:defPPr>
      </a:lstStyle>
    </a:txDef>
  </a:objectDefaults>
  <a:extraClrSchemeLst/>
  <a:custClrLst>
    <a:custClr name="0569B9">
      <a:srgbClr val="0569B9"/>
    </a:custClr>
    <a:custClr name="00AACD">
      <a:srgbClr val="00AACD"/>
    </a:custClr>
    <a:custClr name="50555A">
      <a:srgbClr val="50555A"/>
    </a:custClr>
    <a:custClr name="00B4AA">
      <a:srgbClr val="00B4AA"/>
    </a:custClr>
    <a:custClr name="32D732">
      <a:srgbClr val="32D732"/>
    </a:custClr>
    <a:custClr name="96D700">
      <a:srgbClr val="96D700"/>
    </a:custClr>
    <a:custClr name="D2E100">
      <a:srgbClr val="D2E100"/>
    </a:custClr>
    <a:custClr name="FFD200">
      <a:srgbClr val="FFD200"/>
    </a:custClr>
    <a:custClr name="C8AA78">
      <a:srgbClr val="C8AA78"/>
    </a:custClr>
    <a:custClr name="FF641E">
      <a:srgbClr val="FF641E"/>
    </a:custClr>
    <a:custClr name="DC281E">
      <a:srgbClr val="DC281E"/>
    </a:custClr>
    <a:custClr name="823278">
      <a:srgbClr val="823278"/>
    </a:custClr>
    <a:custClr name="001E69">
      <a:srgbClr val="001E69"/>
    </a:custClr>
  </a:custClrLst>
  <a:extLst>
    <a:ext uri="{05A4C25C-085E-4340-85A3-A5531E510DB2}">
      <thm15:themeFamily xmlns:thm15="http://schemas.microsoft.com/office/thememl/2012/main" name="TCD PowerPoint Template.potx" id="{3FD4EF08-68AF-4013-B6EE-8C410FDC55A0}" vid="{3B775C0D-229C-45E1-96B9-EF40D71C82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0bd3960-62b0-4fcf-986c-a3935cc2b18f">
      <Terms xmlns="http://schemas.microsoft.com/office/infopath/2007/PartnerControls"/>
    </lcf76f155ced4ddcb4097134ff3c332f>
    <TaxCatchAll xmlns="c6015b05-3553-48e0-9449-0d2ccba7b64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014D0301DBD7049B9F4E393AF748274" ma:contentTypeVersion="16" ma:contentTypeDescription="Create a new document." ma:contentTypeScope="" ma:versionID="f57119a2fdc03103f251e2dea27c1a54">
  <xsd:schema xmlns:xsd="http://www.w3.org/2001/XMLSchema" xmlns:xs="http://www.w3.org/2001/XMLSchema" xmlns:p="http://schemas.microsoft.com/office/2006/metadata/properties" xmlns:ns2="c6015b05-3553-48e0-9449-0d2ccba7b648" xmlns:ns3="30bd3960-62b0-4fcf-986c-a3935cc2b18f" targetNamespace="http://schemas.microsoft.com/office/2006/metadata/properties" ma:root="true" ma:fieldsID="7f1233561da5829061f28283351c9610" ns2:_="" ns3:_="">
    <xsd:import namespace="c6015b05-3553-48e0-9449-0d2ccba7b648"/>
    <xsd:import namespace="30bd3960-62b0-4fcf-986c-a3935cc2b18f"/>
    <xsd:element name="properties">
      <xsd:complexType>
        <xsd:sequence>
          <xsd:element name="documentManagement">
            <xsd:complexType>
              <xsd:all>
                <xsd:element ref="ns2:SharedWithUsers" minOccurs="0"/>
                <xsd:element ref="ns2:SharedWithDetails" minOccurs="0"/>
                <xsd:element ref="ns3:lcf76f155ced4ddcb4097134ff3c332f" minOccurs="0"/>
                <xsd:element ref="ns2:TaxCatchAll" minOccurs="0"/>
                <xsd:element ref="ns3:MediaServiceMetadata" minOccurs="0"/>
                <xsd:element ref="ns3:MediaServiceFastMetadata"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015b05-3553-48e0-9449-0d2ccba7b64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2" nillable="true" ma:displayName="Taxonomy Catch All Column" ma:hidden="true" ma:list="{776658ec-a7e3-4e75-9568-ca66f151d5df}" ma:internalName="TaxCatchAll" ma:showField="CatchAllData" ma:web="c6015b05-3553-48e0-9449-0d2ccba7b64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0bd3960-62b0-4fcf-986c-a3935cc2b18f" elementFormDefault="qualified">
    <xsd:import namespace="http://schemas.microsoft.com/office/2006/documentManagement/types"/>
    <xsd:import namespace="http://schemas.microsoft.com/office/infopath/2007/PartnerControls"/>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d9b36d8-e8b0-4d46-88aa-db730269cdbe"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B15BF8-766E-4CDA-B474-6D83F8B320B0}">
  <ds:schemaRefs>
    <ds:schemaRef ds:uri="http://purl.org/dc/dcmitype/"/>
    <ds:schemaRef ds:uri="c6015b05-3553-48e0-9449-0d2ccba7b648"/>
    <ds:schemaRef ds:uri="http://purl.org/dc/terms/"/>
    <ds:schemaRef ds:uri="http://schemas.microsoft.com/office/2006/documentManagement/types"/>
    <ds:schemaRef ds:uri="30bd3960-62b0-4fcf-986c-a3935cc2b18f"/>
    <ds:schemaRef ds:uri="http://www.w3.org/XML/1998/namespace"/>
    <ds:schemaRef ds:uri="http://schemas.microsoft.com/office/infopath/2007/PartnerControls"/>
    <ds:schemaRef ds:uri="http://purl.org/dc/elements/1.1/"/>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9B084405-CE61-4331-9FF9-C2504D28F3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015b05-3553-48e0-9449-0d2ccba7b648"/>
    <ds:schemaRef ds:uri="30bd3960-62b0-4fcf-986c-a3935cc2b1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FC418EB-7056-4576-BB07-4A3A0CAA4D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TCD</Template>
  <TotalTime>3627</TotalTime>
  <Words>1471</Words>
  <Application>Microsoft Office PowerPoint</Application>
  <PresentationFormat>Widescreen</PresentationFormat>
  <Paragraphs>155</Paragraphs>
  <Slides>24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Source Sans Pro</vt:lpstr>
      <vt:lpstr>Wingdings</vt:lpstr>
      <vt:lpstr>TCD</vt:lpstr>
      <vt:lpstr>Sustainability in Trinity How you can play your part.</vt:lpstr>
      <vt:lpstr>What is Trinity doing? </vt:lpstr>
      <vt:lpstr>PowerPoint Presentation</vt:lpstr>
      <vt:lpstr>PowerPoint Presentation</vt:lpstr>
      <vt:lpstr>PowerPoint Presentation</vt:lpstr>
      <vt:lpstr>PowerPoint Presentation</vt:lpstr>
      <vt:lpstr>Embedding Sustainability in our Curriculum</vt:lpstr>
      <vt:lpstr>Students Organising for Sustainability SOS –  Audit of the curriculum and whole of university</vt:lpstr>
      <vt:lpstr>PowerPoint Presentation</vt:lpstr>
      <vt:lpstr>PowerPoint Presentation</vt:lpstr>
      <vt:lpstr>PowerPoint Presentation</vt:lpstr>
      <vt:lpstr>Nature positive campus</vt:lpstr>
      <vt:lpstr>Active Campus</vt:lpstr>
      <vt:lpstr>Circular campus</vt:lpstr>
      <vt:lpstr>How can you get involved? </vt:lpstr>
      <vt:lpstr>PowerPoint Presentation</vt:lpstr>
      <vt:lpstr>PowerPoint Presentation</vt:lpstr>
      <vt:lpstr>PowerPoint Presentation</vt:lpstr>
      <vt:lpstr>PowerPoint Presentation</vt:lpstr>
      <vt:lpstr>PowerPoint Presentation</vt:lpstr>
      <vt:lpstr>PowerPoint Presentation</vt:lpstr>
      <vt:lpstr> - use less - share resources - use sustainable transport - ditch the disposables - plant slant your meals - reuse, repair, recycle - switch off,  - get involved and speak up!</vt:lpstr>
      <vt:lpstr>PowerPoint Presentation</vt:lpstr>
      <vt:lpstr>Trinity Sustainability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consectetuer adipiscing</dc:title>
  <dc:creator>keith@detail.ie</dc:creator>
  <cp:lastModifiedBy>Eimear Rouine</cp:lastModifiedBy>
  <cp:revision>57</cp:revision>
  <dcterms:created xsi:type="dcterms:W3CDTF">2021-05-20T08:55:03Z</dcterms:created>
  <dcterms:modified xsi:type="dcterms:W3CDTF">2026-09-07T14:31:54Z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0x0101003014D0301DBD7049B9F4E393AF748274</vt:lpwstr>
  </property>
  <property fmtid="{D5CDD505-2E9C-101B-9397-08002B2CF9AE}" pid="3" name="MediaServiceImageTags">
    <vt:lpwstr/>
  </property>
</Properties>
</file>