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9" r:id="rId1"/>
  </p:sldMasterIdLst>
  <p:notesMasterIdLst>
    <p:notesMasterId r:id="rId28"/>
  </p:notesMasterIdLst>
  <p:sldIdLst>
    <p:sldId id="302" r:id="rId2"/>
    <p:sldId id="298" r:id="rId3"/>
    <p:sldId id="291" r:id="rId4"/>
    <p:sldId id="297" r:id="rId5"/>
    <p:sldId id="313" r:id="rId6"/>
    <p:sldId id="301" r:id="rId7"/>
    <p:sldId id="277" r:id="rId8"/>
    <p:sldId id="259" r:id="rId9"/>
    <p:sldId id="311" r:id="rId10"/>
    <p:sldId id="312" r:id="rId11"/>
    <p:sldId id="281" r:id="rId12"/>
    <p:sldId id="282" r:id="rId13"/>
    <p:sldId id="306" r:id="rId14"/>
    <p:sldId id="283" r:id="rId15"/>
    <p:sldId id="307" r:id="rId16"/>
    <p:sldId id="284" r:id="rId17"/>
    <p:sldId id="309" r:id="rId18"/>
    <p:sldId id="314" r:id="rId19"/>
    <p:sldId id="305" r:id="rId20"/>
    <p:sldId id="294" r:id="rId21"/>
    <p:sldId id="286" r:id="rId22"/>
    <p:sldId id="308" r:id="rId23"/>
    <p:sldId id="315" r:id="rId24"/>
    <p:sldId id="289" r:id="rId25"/>
    <p:sldId id="316" r:id="rId26"/>
    <p:sldId id="299"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3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67" autoAdjust="0"/>
    <p:restoredTop sz="94660"/>
  </p:normalViewPr>
  <p:slideViewPr>
    <p:cSldViewPr>
      <p:cViewPr>
        <p:scale>
          <a:sx n="33" d="100"/>
          <a:sy n="33" d="100"/>
        </p:scale>
        <p:origin x="456" y="4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defRPr>
            </a:lvl1pPr>
          </a:lstStyle>
          <a:p>
            <a:pPr>
              <a:defRPr/>
            </a:pPr>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defRPr>
            </a:lvl1pPr>
          </a:lstStyle>
          <a:p>
            <a:pPr>
              <a:defRPr/>
            </a:pPr>
            <a:fld id="{DBFF69A5-8D67-45F0-9B53-12FF546083EC}" type="datetimeFigureOut">
              <a:rPr lang="en-US"/>
              <a:pPr>
                <a:defRPr/>
              </a:pPr>
              <a:t>11/22/2019</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E"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defRPr>
            </a:lvl1pPr>
          </a:lstStyle>
          <a:p>
            <a:pPr>
              <a:defRPr/>
            </a:pPr>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11E5F78-99D6-40FC-8318-76DC47D55988}" type="slidenum">
              <a:rPr lang="en-IE" altLang="en-US"/>
              <a:pPr>
                <a:defRPr/>
              </a:pPr>
              <a:t>‹#›</a:t>
            </a:fld>
            <a:endParaRPr lang="en-IE" altLang="en-US"/>
          </a:p>
        </p:txBody>
      </p:sp>
    </p:spTree>
    <p:extLst>
      <p:ext uri="{BB962C8B-B14F-4D97-AF65-F5344CB8AC3E}">
        <p14:creationId xmlns:p14="http://schemas.microsoft.com/office/powerpoint/2010/main" val="3263128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endParaRPr lang="en-IE" sz="1200" kern="1200" dirty="0" smtClean="0">
              <a:solidFill>
                <a:schemeClr val="tx1"/>
              </a:solidFill>
              <a:effectLst/>
              <a:latin typeface="+mn-lt"/>
              <a:ea typeface="+mn-ea"/>
              <a:cs typeface="Arial" panose="020B0604020202020204" pitchFamily="34" charset="0"/>
            </a:endParaRPr>
          </a:p>
          <a:p>
            <a:r>
              <a:rPr lang="en-IE" sz="1200" kern="1200" dirty="0" smtClean="0">
                <a:solidFill>
                  <a:schemeClr val="tx1"/>
                </a:solidFill>
                <a:effectLst/>
                <a:latin typeface="+mn-lt"/>
                <a:ea typeface="+mn-ea"/>
                <a:cs typeface="Arial" panose="020B0604020202020204" pitchFamily="34" charset="0"/>
              </a:rPr>
              <a:t>Notes</a:t>
            </a:r>
            <a:r>
              <a:rPr lang="en-IE" sz="1200" kern="1200" baseline="0" dirty="0" smtClean="0">
                <a:solidFill>
                  <a:schemeClr val="tx1"/>
                </a:solidFill>
                <a:effectLst/>
                <a:latin typeface="+mn-lt"/>
                <a:ea typeface="+mn-ea"/>
                <a:cs typeface="Arial" panose="020B0604020202020204" pitchFamily="34" charset="0"/>
              </a:rPr>
              <a:t> to Accompany Trinity Education Slides: </a:t>
            </a:r>
          </a:p>
          <a:p>
            <a:endParaRPr lang="en-IE" sz="1200" kern="1200" baseline="0" dirty="0" smtClean="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IE" sz="1200" kern="1200" dirty="0" smtClean="0">
                <a:solidFill>
                  <a:schemeClr val="tx1"/>
                </a:solidFill>
                <a:effectLst/>
                <a:latin typeface="+mn-lt"/>
                <a:ea typeface="+mn-ea"/>
                <a:cs typeface="Arial" panose="020B0604020202020204" pitchFamily="34" charset="0"/>
              </a:rPr>
              <a:t>Though each of our graduates is a unique person with a unique combination of skills and talents, we identified four </a:t>
            </a:r>
            <a:r>
              <a:rPr lang="en-IE" sz="1200" b="1" kern="1200" dirty="0" smtClean="0">
                <a:solidFill>
                  <a:schemeClr val="tx1"/>
                </a:solidFill>
                <a:effectLst/>
                <a:latin typeface="+mn-lt"/>
                <a:ea typeface="+mn-ea"/>
                <a:cs typeface="Arial" panose="020B0604020202020204" pitchFamily="34" charset="0"/>
              </a:rPr>
              <a:t>Trinity Graduate Attributes </a:t>
            </a:r>
            <a:r>
              <a:rPr lang="en-IE" sz="1200" kern="1200" dirty="0" smtClean="0">
                <a:solidFill>
                  <a:schemeClr val="tx1"/>
                </a:solidFill>
                <a:effectLst/>
                <a:latin typeface="+mn-lt"/>
                <a:ea typeface="+mn-ea"/>
                <a:cs typeface="Arial" panose="020B0604020202020204" pitchFamily="34" charset="0"/>
              </a:rPr>
              <a:t>that we wish all of our students to develop: to think independently; to communicate effectively; to develop continuously; and to act responsibly. The Trinity Graduate Attributes represent the qualities, skills and behaviours that Trinity students will have the opportunity to develop during their programme of study.</a:t>
            </a:r>
          </a:p>
          <a:p>
            <a:pPr marL="171450" indent="-171450">
              <a:buFont typeface="Arial" panose="020B0604020202020204" pitchFamily="34" charset="0"/>
              <a:buChar char="•"/>
            </a:pPr>
            <a:r>
              <a:rPr lang="en-IE" sz="1200" kern="1200" dirty="0" smtClean="0">
                <a:solidFill>
                  <a:schemeClr val="tx1"/>
                </a:solidFill>
                <a:effectLst/>
                <a:latin typeface="+mn-lt"/>
                <a:ea typeface="+mn-ea"/>
                <a:cs typeface="Arial" panose="020B0604020202020204" pitchFamily="34" charset="0"/>
              </a:rPr>
              <a:t>The</a:t>
            </a:r>
            <a:r>
              <a:rPr lang="en-IE" sz="1200" b="1" kern="1200" dirty="0" smtClean="0">
                <a:solidFill>
                  <a:schemeClr val="tx1"/>
                </a:solidFill>
                <a:effectLst/>
                <a:latin typeface="+mn-lt"/>
                <a:ea typeface="+mn-ea"/>
                <a:cs typeface="Arial" panose="020B0604020202020204" pitchFamily="34" charset="0"/>
              </a:rPr>
              <a:t> seven features of a Trinity Education </a:t>
            </a:r>
            <a:r>
              <a:rPr lang="en-IE" sz="1200" kern="1200" dirty="0" smtClean="0">
                <a:solidFill>
                  <a:schemeClr val="tx1"/>
                </a:solidFill>
                <a:effectLst/>
                <a:latin typeface="+mn-lt"/>
                <a:ea typeface="+mn-ea"/>
                <a:cs typeface="Arial" panose="020B0604020202020204" pitchFamily="34" charset="0"/>
              </a:rPr>
              <a:t>will enable our students to develop these Graduate Attributes during their time at Trinity, regardless of their course of study. See Fact Sheet for further details.</a:t>
            </a:r>
          </a:p>
          <a:p>
            <a:pPr marL="171450" indent="-171450">
              <a:buFont typeface="Arial" panose="020B0604020202020204" pitchFamily="34" charset="0"/>
              <a:buChar char="•"/>
            </a:pPr>
            <a:r>
              <a:rPr lang="en-IE" sz="1200" kern="1200" dirty="0" smtClean="0">
                <a:solidFill>
                  <a:schemeClr val="tx1"/>
                </a:solidFill>
                <a:effectLst/>
                <a:latin typeface="+mn-lt"/>
                <a:ea typeface="+mn-ea"/>
                <a:cs typeface="Arial" panose="020B0604020202020204" pitchFamily="34" charset="0"/>
              </a:rPr>
              <a:t>Two Features in particular to call out: </a:t>
            </a:r>
            <a:r>
              <a:rPr lang="en-IE" sz="1200" b="1" kern="1200" dirty="0" smtClean="0">
                <a:solidFill>
                  <a:schemeClr val="tx1"/>
                </a:solidFill>
                <a:effectLst/>
                <a:latin typeface="+mn-lt"/>
                <a:ea typeface="+mn-ea"/>
                <a:cs typeface="Arial" panose="020B0604020202020204" pitchFamily="34" charset="0"/>
              </a:rPr>
              <a:t>Trinity Electives</a:t>
            </a:r>
            <a:r>
              <a:rPr lang="en-IE" sz="1200" kern="1200" dirty="0" smtClean="0">
                <a:solidFill>
                  <a:schemeClr val="tx1"/>
                </a:solidFill>
                <a:effectLst/>
                <a:latin typeface="+mn-lt"/>
                <a:ea typeface="+mn-ea"/>
                <a:cs typeface="Arial" panose="020B0604020202020204" pitchFamily="34" charset="0"/>
              </a:rPr>
              <a:t> and </a:t>
            </a:r>
            <a:r>
              <a:rPr lang="en-IE" sz="1200" b="1" kern="1200" dirty="0" smtClean="0">
                <a:solidFill>
                  <a:schemeClr val="tx1"/>
                </a:solidFill>
                <a:effectLst/>
                <a:latin typeface="+mn-lt"/>
                <a:ea typeface="+mn-ea"/>
                <a:cs typeface="Arial" panose="020B0604020202020204" pitchFamily="34" charset="0"/>
              </a:rPr>
              <a:t>Capstone Project</a:t>
            </a:r>
            <a:endParaRPr lang="en-IE" sz="1200" b="0" kern="1200" dirty="0" smtClean="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IE" sz="1200" kern="1200" dirty="0" smtClean="0">
                <a:solidFill>
                  <a:schemeClr val="tx1"/>
                </a:solidFill>
                <a:effectLst/>
                <a:latin typeface="+mn-lt"/>
                <a:ea typeface="+mn-ea"/>
                <a:cs typeface="Arial" panose="020B0604020202020204" pitchFamily="34" charset="0"/>
              </a:rPr>
              <a:t>Flexible Pathways – Students entering on </a:t>
            </a:r>
            <a:r>
              <a:rPr lang="en-IE" sz="1200" b="1" kern="1200" dirty="0" smtClean="0">
                <a:solidFill>
                  <a:schemeClr val="tx1"/>
                </a:solidFill>
                <a:effectLst/>
                <a:latin typeface="+mn-lt"/>
                <a:ea typeface="+mn-ea"/>
                <a:cs typeface="Arial" panose="020B0604020202020204" pitchFamily="34" charset="0"/>
              </a:rPr>
              <a:t>Single </a:t>
            </a:r>
            <a:r>
              <a:rPr lang="en-IE" sz="1200" b="1" kern="1200" dirty="0" err="1" smtClean="0">
                <a:solidFill>
                  <a:schemeClr val="tx1"/>
                </a:solidFill>
                <a:effectLst/>
                <a:latin typeface="+mn-lt"/>
                <a:ea typeface="+mn-ea"/>
                <a:cs typeface="Arial" panose="020B0604020202020204" pitchFamily="34" charset="0"/>
              </a:rPr>
              <a:t>Honors</a:t>
            </a:r>
            <a:r>
              <a:rPr lang="en-IE" sz="1200" b="1" kern="1200" dirty="0" smtClean="0">
                <a:solidFill>
                  <a:schemeClr val="tx1"/>
                </a:solidFill>
                <a:effectLst/>
                <a:latin typeface="+mn-lt"/>
                <a:ea typeface="+mn-ea"/>
                <a:cs typeface="Arial" panose="020B0604020202020204" pitchFamily="34" charset="0"/>
              </a:rPr>
              <a:t> Courses* </a:t>
            </a:r>
          </a:p>
          <a:p>
            <a:pPr marL="628650" lvl="1" indent="-171450">
              <a:buFont typeface="Arial" panose="020B0604020202020204" pitchFamily="34" charset="0"/>
              <a:buChar char="•"/>
            </a:pPr>
            <a:r>
              <a:rPr lang="en-IE" sz="1200" kern="1200" dirty="0" smtClean="0">
                <a:solidFill>
                  <a:schemeClr val="tx1"/>
                </a:solidFill>
                <a:effectLst/>
                <a:latin typeface="+mn-lt"/>
                <a:ea typeface="+mn-ea"/>
                <a:cs typeface="Arial" panose="020B0604020202020204" pitchFamily="34" charset="0"/>
              </a:rPr>
              <a:t>Through choosing a Single </a:t>
            </a:r>
            <a:r>
              <a:rPr lang="en-IE" sz="1200" kern="1200" dirty="0" err="1" smtClean="0">
                <a:solidFill>
                  <a:schemeClr val="tx1"/>
                </a:solidFill>
                <a:effectLst/>
                <a:latin typeface="+mn-lt"/>
                <a:ea typeface="+mn-ea"/>
                <a:cs typeface="Arial" panose="020B0604020202020204" pitchFamily="34" charset="0"/>
              </a:rPr>
              <a:t>Honors</a:t>
            </a:r>
            <a:r>
              <a:rPr lang="en-IE" sz="1200" kern="1200" dirty="0" smtClean="0">
                <a:solidFill>
                  <a:schemeClr val="tx1"/>
                </a:solidFill>
                <a:effectLst/>
                <a:latin typeface="+mn-lt"/>
                <a:ea typeface="+mn-ea"/>
                <a:cs typeface="Arial" panose="020B0604020202020204" pitchFamily="34" charset="0"/>
              </a:rPr>
              <a:t> subject course, students will focus on one subject throughout their time at Trinity. They will have the option to graduate with one of two awards. A Single </a:t>
            </a:r>
            <a:r>
              <a:rPr lang="en-IE" sz="1200" kern="1200" dirty="0" err="1" smtClean="0">
                <a:solidFill>
                  <a:schemeClr val="tx1"/>
                </a:solidFill>
                <a:effectLst/>
                <a:latin typeface="+mn-lt"/>
                <a:ea typeface="+mn-ea"/>
                <a:cs typeface="Arial" panose="020B0604020202020204" pitchFamily="34" charset="0"/>
              </a:rPr>
              <a:t>Honors</a:t>
            </a:r>
            <a:r>
              <a:rPr lang="en-IE" sz="1200" kern="1200" dirty="0" smtClean="0">
                <a:solidFill>
                  <a:schemeClr val="tx1"/>
                </a:solidFill>
                <a:effectLst/>
                <a:latin typeface="+mn-lt"/>
                <a:ea typeface="+mn-ea"/>
                <a:cs typeface="Arial" panose="020B0604020202020204" pitchFamily="34" charset="0"/>
              </a:rPr>
              <a:t> Award will allow them to specialise in their subject. They may also take up a minor as a new subject from 2nd year and continue in both subjects to achieve a Major with Minor award. </a:t>
            </a:r>
          </a:p>
          <a:p>
            <a:r>
              <a:rPr lang="en-IE" sz="1200" kern="1200" dirty="0" smtClean="0">
                <a:solidFill>
                  <a:schemeClr val="tx1"/>
                </a:solidFill>
                <a:effectLst/>
                <a:latin typeface="+mn-lt"/>
                <a:ea typeface="+mn-ea"/>
                <a:cs typeface="Arial" panose="020B0604020202020204" pitchFamily="34" charset="0"/>
              </a:rPr>
              <a:t>	*These options will not apply to Single </a:t>
            </a:r>
            <a:r>
              <a:rPr lang="en-IE" sz="1200" kern="1200" dirty="0" err="1" smtClean="0">
                <a:solidFill>
                  <a:schemeClr val="tx1"/>
                </a:solidFill>
                <a:effectLst/>
                <a:latin typeface="+mn-lt"/>
                <a:ea typeface="+mn-ea"/>
                <a:cs typeface="Arial" panose="020B0604020202020204" pitchFamily="34" charset="0"/>
              </a:rPr>
              <a:t>Honors</a:t>
            </a:r>
            <a:r>
              <a:rPr lang="en-IE" sz="1200" kern="1200" dirty="0" smtClean="0">
                <a:solidFill>
                  <a:schemeClr val="tx1"/>
                </a:solidFill>
                <a:effectLst/>
                <a:latin typeface="+mn-lt"/>
                <a:ea typeface="+mn-ea"/>
                <a:cs typeface="Arial" panose="020B0604020202020204" pitchFamily="34" charset="0"/>
              </a:rPr>
              <a:t> degree programmes that are subject to external 	professional accreditation or whose curricula are necessarily shaped by the content requirements of</a:t>
            </a:r>
            <a:r>
              <a:rPr lang="en-IE" sz="1200" kern="1200" baseline="0" dirty="0" smtClean="0">
                <a:solidFill>
                  <a:schemeClr val="tx1"/>
                </a:solidFill>
                <a:effectLst/>
                <a:latin typeface="+mn-lt"/>
                <a:ea typeface="+mn-ea"/>
                <a:cs typeface="Arial" panose="020B0604020202020204" pitchFamily="34" charset="0"/>
              </a:rPr>
              <a:t> </a:t>
            </a:r>
            <a:r>
              <a:rPr lang="en-IE" sz="1200" kern="1200" dirty="0" smtClean="0">
                <a:solidFill>
                  <a:schemeClr val="tx1"/>
                </a:solidFill>
                <a:effectLst/>
                <a:latin typeface="+mn-lt"/>
                <a:ea typeface="+mn-ea"/>
                <a:cs typeface="Arial" panose="020B0604020202020204" pitchFamily="34" charset="0"/>
              </a:rPr>
              <a:t>professional bodies, i.e.: </a:t>
            </a:r>
            <a:r>
              <a:rPr lang="en-IE" sz="1200" b="1" kern="1200" dirty="0" smtClean="0">
                <a:solidFill>
                  <a:schemeClr val="tx1"/>
                </a:solidFill>
                <a:effectLst/>
                <a:latin typeface="+mn-lt"/>
                <a:ea typeface="+mn-ea"/>
                <a:cs typeface="Arial" panose="020B0604020202020204" pitchFamily="34" charset="0"/>
              </a:rPr>
              <a:t>Computer Science; Engineering; Engineering with Management; Global Business; Law; Music Education; Psychology; Theoretical Physics</a:t>
            </a:r>
            <a:r>
              <a:rPr lang="en-IE" sz="1200" kern="1200" dirty="0" smtClean="0">
                <a:solidFill>
                  <a:schemeClr val="tx1"/>
                </a:solidFill>
                <a:effectLst/>
                <a:latin typeface="+mn-lt"/>
                <a:ea typeface="+mn-ea"/>
                <a:cs typeface="Arial" panose="020B0604020202020204" pitchFamily="34" charset="0"/>
              </a:rPr>
              <a:t>.</a:t>
            </a:r>
          </a:p>
          <a:p>
            <a:pPr marL="171450" indent="-171450">
              <a:buFont typeface="Arial" panose="020B0604020202020204" pitchFamily="34" charset="0"/>
              <a:buChar char="•"/>
            </a:pPr>
            <a:r>
              <a:rPr lang="en-IE" sz="1200" b="1" kern="1200" dirty="0" smtClean="0">
                <a:solidFill>
                  <a:schemeClr val="tx1"/>
                </a:solidFill>
                <a:effectLst/>
                <a:latin typeface="+mn-lt"/>
                <a:ea typeface="+mn-ea"/>
                <a:cs typeface="Arial" panose="020B0604020202020204" pitchFamily="34" charset="0"/>
              </a:rPr>
              <a:t> Flexible Pathways – </a:t>
            </a:r>
            <a:r>
              <a:rPr lang="en-IE" sz="1200" b="0" kern="1200" dirty="0" smtClean="0">
                <a:solidFill>
                  <a:schemeClr val="tx1"/>
                </a:solidFill>
                <a:effectLst/>
                <a:latin typeface="+mn-lt"/>
                <a:ea typeface="+mn-ea"/>
                <a:cs typeface="Arial" panose="020B0604020202020204" pitchFamily="34" charset="0"/>
              </a:rPr>
              <a:t>Student</a:t>
            </a:r>
            <a:r>
              <a:rPr lang="en-IE" sz="1200" b="0" kern="1200" baseline="0" dirty="0" smtClean="0">
                <a:solidFill>
                  <a:schemeClr val="tx1"/>
                </a:solidFill>
                <a:effectLst/>
                <a:latin typeface="+mn-lt"/>
                <a:ea typeface="+mn-ea"/>
                <a:cs typeface="Arial" panose="020B0604020202020204" pitchFamily="34" charset="0"/>
              </a:rPr>
              <a:t> entering on </a:t>
            </a:r>
            <a:r>
              <a:rPr lang="en-IE" sz="1200" b="1" kern="1200" dirty="0" smtClean="0">
                <a:solidFill>
                  <a:schemeClr val="tx1"/>
                </a:solidFill>
                <a:effectLst/>
                <a:latin typeface="+mn-lt"/>
                <a:ea typeface="+mn-ea"/>
                <a:cs typeface="Arial" panose="020B0604020202020204" pitchFamily="34" charset="0"/>
              </a:rPr>
              <a:t>Joint </a:t>
            </a:r>
            <a:r>
              <a:rPr lang="en-IE" sz="1200" b="1" kern="1200" dirty="0" err="1" smtClean="0">
                <a:solidFill>
                  <a:schemeClr val="tx1"/>
                </a:solidFill>
                <a:effectLst/>
                <a:latin typeface="+mn-lt"/>
                <a:ea typeface="+mn-ea"/>
                <a:cs typeface="Arial" panose="020B0604020202020204" pitchFamily="34" charset="0"/>
              </a:rPr>
              <a:t>Honors</a:t>
            </a:r>
            <a:r>
              <a:rPr lang="en-IE" sz="1200" b="1" kern="1200" dirty="0" smtClean="0">
                <a:solidFill>
                  <a:schemeClr val="tx1"/>
                </a:solidFill>
                <a:effectLst/>
                <a:latin typeface="+mn-lt"/>
                <a:ea typeface="+mn-ea"/>
                <a:cs typeface="Arial" panose="020B0604020202020204" pitchFamily="34" charset="0"/>
              </a:rPr>
              <a:t> Courses</a:t>
            </a:r>
            <a:endParaRPr lang="en-IE" sz="1200" b="0" kern="1200" dirty="0" smtClean="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IE" sz="1200" kern="1200" dirty="0" smtClean="0">
                <a:solidFill>
                  <a:schemeClr val="tx1"/>
                </a:solidFill>
                <a:effectLst/>
                <a:latin typeface="+mn-lt"/>
                <a:ea typeface="+mn-ea"/>
                <a:cs typeface="Arial" panose="020B0604020202020204" pitchFamily="34" charset="0"/>
              </a:rPr>
              <a:t>Joint </a:t>
            </a:r>
            <a:r>
              <a:rPr lang="en-IE" sz="1200" kern="1200" dirty="0" err="1" smtClean="0">
                <a:solidFill>
                  <a:schemeClr val="tx1"/>
                </a:solidFill>
                <a:effectLst/>
                <a:latin typeface="+mn-lt"/>
                <a:ea typeface="+mn-ea"/>
                <a:cs typeface="Arial" panose="020B0604020202020204" pitchFamily="34" charset="0"/>
              </a:rPr>
              <a:t>Honors</a:t>
            </a:r>
            <a:r>
              <a:rPr lang="en-IE" sz="1200" kern="1200" dirty="0" smtClean="0">
                <a:solidFill>
                  <a:schemeClr val="tx1"/>
                </a:solidFill>
                <a:effectLst/>
                <a:latin typeface="+mn-lt"/>
                <a:ea typeface="+mn-ea"/>
                <a:cs typeface="Arial" panose="020B0604020202020204" pitchFamily="34" charset="0"/>
              </a:rPr>
              <a:t> entry courses provide students with an opportunity to study two subjects to obtain an award in both subjects at graduation. They may also choose to concentrate more of their efforts on one of the subjects, while continuing to study the second subject to achieve a Major with Minor award or they can specialise in just one of their subjects to obtain a Single </a:t>
            </a:r>
            <a:r>
              <a:rPr lang="en-IE" sz="1200" kern="1200" dirty="0" err="1" smtClean="0">
                <a:solidFill>
                  <a:schemeClr val="tx1"/>
                </a:solidFill>
                <a:effectLst/>
                <a:latin typeface="+mn-lt"/>
                <a:ea typeface="+mn-ea"/>
                <a:cs typeface="Arial" panose="020B0604020202020204" pitchFamily="34" charset="0"/>
              </a:rPr>
              <a:t>Honors</a:t>
            </a:r>
            <a:r>
              <a:rPr lang="en-IE" sz="1200" kern="1200" dirty="0" smtClean="0">
                <a:solidFill>
                  <a:schemeClr val="tx1"/>
                </a:solidFill>
                <a:effectLst/>
                <a:latin typeface="+mn-lt"/>
                <a:ea typeface="+mn-ea"/>
                <a:cs typeface="Arial" panose="020B0604020202020204" pitchFamily="34" charset="0"/>
              </a:rPr>
              <a:t> award. </a:t>
            </a:r>
          </a:p>
          <a:p>
            <a:r>
              <a:rPr lang="en-IE" sz="1200" kern="1200" dirty="0" smtClean="0">
                <a:solidFill>
                  <a:schemeClr val="tx1"/>
                </a:solidFill>
                <a:effectLst/>
                <a:latin typeface="+mn-lt"/>
                <a:ea typeface="+mn-ea"/>
                <a:cs typeface="Arial" panose="020B0604020202020204" pitchFamily="34" charset="0"/>
              </a:rPr>
              <a:t> </a:t>
            </a:r>
          </a:p>
          <a:p>
            <a:endParaRPr lang="en-IE" sz="1200" kern="1200" dirty="0" smtClean="0">
              <a:solidFill>
                <a:schemeClr val="tx1"/>
              </a:solidFill>
              <a:effectLst/>
              <a:latin typeface="+mn-lt"/>
              <a:ea typeface="+mn-ea"/>
              <a:cs typeface="Arial" panose="020B0604020202020204" pitchFamily="34" charset="0"/>
            </a:endParaRPr>
          </a:p>
          <a:p>
            <a:r>
              <a:rPr lang="en-IE" sz="1200" kern="1200" dirty="0" smtClean="0">
                <a:solidFill>
                  <a:schemeClr val="tx1"/>
                </a:solidFill>
                <a:effectLst/>
                <a:latin typeface="+mn-lt"/>
                <a:ea typeface="+mn-ea"/>
                <a:cs typeface="Arial" panose="020B0604020202020204" pitchFamily="34" charset="0"/>
              </a:rPr>
              <a:t> </a:t>
            </a:r>
          </a:p>
          <a:p>
            <a:r>
              <a:rPr lang="en-IE" sz="1200" kern="1200" dirty="0" smtClean="0">
                <a:solidFill>
                  <a:schemeClr val="tx1"/>
                </a:solidFill>
                <a:effectLst/>
                <a:latin typeface="+mn-lt"/>
                <a:ea typeface="+mn-ea"/>
                <a:cs typeface="Arial" panose="020B0604020202020204" pitchFamily="34" charset="0"/>
              </a:rPr>
              <a:t> </a:t>
            </a:r>
            <a:endParaRPr lang="en-IE"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1570289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90D6E6-7B31-4103-9DC2-208EAD34E706}" type="slidenum">
              <a:rPr lang="en-GB" altLang="en-US" smtClean="0"/>
              <a:pPr/>
              <a:t>2</a:t>
            </a:fld>
            <a:endParaRPr lang="en-GB" altLang="en-US"/>
          </a:p>
        </p:txBody>
      </p:sp>
    </p:spTree>
    <p:extLst>
      <p:ext uri="{BB962C8B-B14F-4D97-AF65-F5344CB8AC3E}">
        <p14:creationId xmlns:p14="http://schemas.microsoft.com/office/powerpoint/2010/main" val="1905421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4936C3-56F2-4A8C-9997-FFBA2962DBDE}" type="slidenum">
              <a:rPr lang="en-IE" altLang="en-US" smtClean="0">
                <a:latin typeface="Arial" panose="020B0604020202020204" pitchFamily="34" charset="0"/>
              </a:rPr>
              <a:pPr>
                <a:spcBef>
                  <a:spcPct val="0"/>
                </a:spcBef>
              </a:pPr>
              <a:t>8</a:t>
            </a:fld>
            <a:endParaRPr lang="en-IE" altLang="en-US">
              <a:latin typeface="Arial" panose="020B0604020202020204" pitchFamily="34" charset="0"/>
            </a:endParaRPr>
          </a:p>
        </p:txBody>
      </p:sp>
    </p:spTree>
    <p:extLst>
      <p:ext uri="{BB962C8B-B14F-4D97-AF65-F5344CB8AC3E}">
        <p14:creationId xmlns:p14="http://schemas.microsoft.com/office/powerpoint/2010/main" val="353644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sz="1200" kern="1200" dirty="0" smtClean="0">
                <a:solidFill>
                  <a:schemeClr val="tx1"/>
                </a:solidFill>
                <a:effectLst/>
                <a:latin typeface="+mn-lt"/>
                <a:ea typeface="+mn-ea"/>
                <a:cs typeface="Arial" panose="020B0604020202020204" pitchFamily="34" charset="0"/>
              </a:rPr>
              <a:t>Though each of our graduates is a unique person with a unique combination of skills and talents, we identified four </a:t>
            </a:r>
            <a:r>
              <a:rPr lang="en-IE" sz="1200" b="1" kern="1200" dirty="0" smtClean="0">
                <a:solidFill>
                  <a:schemeClr val="tx1"/>
                </a:solidFill>
                <a:effectLst/>
                <a:latin typeface="+mn-lt"/>
                <a:ea typeface="+mn-ea"/>
                <a:cs typeface="Arial" panose="020B0604020202020204" pitchFamily="34" charset="0"/>
              </a:rPr>
              <a:t>Trinity Graduate Attributes </a:t>
            </a:r>
            <a:r>
              <a:rPr lang="en-IE" sz="1200" kern="1200" dirty="0" smtClean="0">
                <a:solidFill>
                  <a:schemeClr val="tx1"/>
                </a:solidFill>
                <a:effectLst/>
                <a:latin typeface="+mn-lt"/>
                <a:ea typeface="+mn-ea"/>
                <a:cs typeface="Arial" panose="020B0604020202020204" pitchFamily="34" charset="0"/>
              </a:rPr>
              <a:t>that we wish all of our students to develop: to think independently; to communicate effectively; to develop continuously; and to act responsibly. The Trinity Graduate Attributes represent the qualities, skills and behaviours that Trinity students will have the opportunity to develop during their programme of study.</a:t>
            </a:r>
          </a:p>
          <a:p>
            <a:pPr lvl="0"/>
            <a:endParaRPr lang="en-IE" sz="1200" kern="1200" dirty="0" smtClean="0">
              <a:solidFill>
                <a:schemeClr val="tx1"/>
              </a:solidFill>
              <a:effectLst/>
              <a:latin typeface="+mn-lt"/>
              <a:ea typeface="+mn-ea"/>
              <a:cs typeface="Arial" panose="020B0604020202020204" pitchFamily="34" charset="0"/>
            </a:endParaRPr>
          </a:p>
          <a:p>
            <a:endParaRPr lang="en-IE"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19</a:t>
            </a:fld>
            <a:endParaRPr lang="en-GB" dirty="0"/>
          </a:p>
        </p:txBody>
      </p:sp>
    </p:spTree>
    <p:extLst>
      <p:ext uri="{BB962C8B-B14F-4D97-AF65-F5344CB8AC3E}">
        <p14:creationId xmlns:p14="http://schemas.microsoft.com/office/powerpoint/2010/main" val="3653195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1143000" y="685800"/>
            <a:ext cx="4575175" cy="3430588"/>
          </a:xfrm>
          <a:solidFill>
            <a:srgbClr val="FFFFFF"/>
          </a:solidFill>
          <a:ln>
            <a:solidFill>
              <a:srgbClr val="000000"/>
            </a:solidFill>
            <a:miter lim="800000"/>
            <a:headEnd/>
            <a:tailEnd/>
          </a:ln>
        </p:spPr>
      </p:sp>
      <p:sp>
        <p:nvSpPr>
          <p:cNvPr id="26627" name="Rectangle 3"/>
          <p:cNvSpPr>
            <a:spLocks noGrp="1" noChangeArrowheads="1"/>
          </p:cNvSpPr>
          <p:nvPr>
            <p:ph type="body" idx="1"/>
          </p:nvPr>
        </p:nvSpPr>
        <p:spPr bwMode="auto">
          <a:xfrm>
            <a:off x="685800" y="4343400"/>
            <a:ext cx="5478463" cy="4476750"/>
          </a:xfrm>
          <a:solidFill>
            <a:srgbClr val="FFFFFF"/>
          </a:solidFill>
          <a:ln>
            <a:solidFill>
              <a:srgbClr val="000000"/>
            </a:solidFill>
            <a:miter lim="800000"/>
            <a:headEnd/>
            <a:tailEnd/>
          </a:ln>
        </p:spPr>
        <p:txBody>
          <a:bodyPr wrap="square" numCol="1" anchor="t" anchorCtr="0" compatLnSpc="1">
            <a:prstTxWarp prst="textNoShape">
              <a:avLst/>
            </a:prstTxWarp>
          </a:bodyPr>
          <a:lstStyle/>
          <a:p>
            <a:pPr marL="228600" indent="-228600" eaLnBrk="1" hangingPunct="1"/>
            <a:endParaRPr lang="en-US" altLang="en-US" sz="800"/>
          </a:p>
        </p:txBody>
      </p:sp>
    </p:spTree>
    <p:extLst>
      <p:ext uri="{BB962C8B-B14F-4D97-AF65-F5344CB8AC3E}">
        <p14:creationId xmlns:p14="http://schemas.microsoft.com/office/powerpoint/2010/main" val="1452529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l="970" t="3973" r="3958" b="55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8675" y="525463"/>
            <a:ext cx="3021013"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28674" y="3715200"/>
            <a:ext cx="7500939" cy="554850"/>
          </a:xfrm>
        </p:spPr>
        <p:txBody>
          <a:bodyPr/>
          <a:lstStyle>
            <a:lvl1pPr algn="l">
              <a:defRPr sz="26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828675" y="4289400"/>
            <a:ext cx="7500938" cy="361800"/>
          </a:xfrm>
        </p:spPr>
        <p:txBody>
          <a:bodyPr/>
          <a:lstStyle>
            <a:lvl1pPr marL="0" indent="0" algn="l">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0"/>
          </p:nvPr>
        </p:nvSpPr>
        <p:spPr>
          <a:xfrm>
            <a:off x="828675" y="5481750"/>
            <a:ext cx="4679325" cy="979374"/>
          </a:xfrm>
        </p:spPr>
        <p:txBody>
          <a:bodyPr/>
          <a:lstStyle>
            <a:lvl1pPr>
              <a:spcBef>
                <a:spcPts val="0"/>
              </a:spcBef>
              <a:defRPr sz="1400">
                <a:solidFill>
                  <a:schemeClr val="bg1"/>
                </a:solidFill>
              </a:defRPr>
            </a:lvl1pPr>
            <a:lvl2pPr marL="0" indent="0">
              <a:spcBef>
                <a:spcPts val="0"/>
              </a:spcBef>
              <a:buNone/>
              <a:defRPr sz="1400">
                <a:solidFill>
                  <a:schemeClr val="bg1"/>
                </a:solidFill>
              </a:defRPr>
            </a:lvl2pPr>
            <a:lvl3pPr marL="0" indent="0">
              <a:spcBef>
                <a:spcPts val="567"/>
              </a:spcBef>
              <a:buNone/>
              <a:defRPr sz="1400">
                <a:solidFill>
                  <a:schemeClr val="bg1"/>
                </a:solidFill>
              </a:defRPr>
            </a:lvl3pPr>
            <a:lvl4pPr>
              <a:spcBef>
                <a:spcPts val="0"/>
              </a:spcBef>
              <a:defRPr sz="1400">
                <a:solidFill>
                  <a:schemeClr val="bg1"/>
                </a:solidFill>
              </a:defRPr>
            </a:lvl4pPr>
            <a:lvl5pPr>
              <a:spcBef>
                <a:spcPts val="0"/>
              </a:spcBef>
              <a:defRPr sz="1400">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42686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791200" y="6410325"/>
            <a:ext cx="3044825" cy="365125"/>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04800" y="6410325"/>
            <a:ext cx="3581400" cy="366713"/>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4343400" y="1039813"/>
            <a:ext cx="457200" cy="4413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C1255EA-A09D-4873-9F67-FEB87CD114CF}" type="slidenum">
              <a:rPr lang="en-US" altLang="en-US"/>
              <a:pPr>
                <a:defRPr/>
              </a:pPr>
              <a:t>‹#›</a:t>
            </a:fld>
            <a:endParaRPr lang="en-US" altLang="en-US"/>
          </a:p>
        </p:txBody>
      </p:sp>
    </p:spTree>
    <p:extLst>
      <p:ext uri="{BB962C8B-B14F-4D97-AF65-F5344CB8AC3E}">
        <p14:creationId xmlns:p14="http://schemas.microsoft.com/office/powerpoint/2010/main" val="423665348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Title &amp; 2 Column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Text Placeholder 3"/>
          <p:cNvSpPr>
            <a:spLocks noGrp="1"/>
          </p:cNvSpPr>
          <p:nvPr>
            <p:ph type="body" sz="quarter" idx="10"/>
          </p:nvPr>
        </p:nvSpPr>
        <p:spPr>
          <a:xfrm>
            <a:off x="828676" y="1881075"/>
            <a:ext cx="7527924" cy="3643425"/>
          </a:xfrm>
        </p:spPr>
        <p:txBody>
          <a:bodyPr/>
          <a:lstStyle>
            <a:lvl1pPr marL="0" indent="0" rtl="0">
              <a:spcBef>
                <a:spcPts val="900"/>
              </a:spcBef>
              <a:buClr>
                <a:schemeClr val="tx2"/>
              </a:buClr>
              <a:buSzPts val="2000"/>
              <a:buFont typeface="Arial"/>
              <a:buNone/>
              <a:defRPr sz="2000" b="1"/>
            </a:lvl1pPr>
            <a:lvl2pPr marL="625475" indent="-233363" rtl="0">
              <a:buSzPts val="2000"/>
              <a:buFont typeface="Minion Pro"/>
              <a:buChar char="‒"/>
              <a:defRPr sz="2000"/>
            </a:lvl2pPr>
            <a:lvl3pPr marL="912813" indent="-222250" rtl="0">
              <a:buSzPts val="2000"/>
              <a:buFont typeface="Arial"/>
              <a:buChar char="»"/>
              <a:defRPr sz="2000"/>
            </a:lvl3pPr>
            <a:lvl4pPr marL="1128713" indent="-190500">
              <a:defRPr sz="2000"/>
            </a:lvl4pPr>
            <a:lvl5pPr marL="1439863" indent="-185738">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p:nvPr userDrawn="1"/>
        </p:nvSpPr>
        <p:spPr>
          <a:xfrm>
            <a:off x="0" y="5819775"/>
            <a:ext cx="9144000" cy="1036637"/>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 y="6046348"/>
            <a:ext cx="2060224" cy="550631"/>
          </a:xfrm>
          <a:prstGeom prst="rect">
            <a:avLst/>
          </a:prstGeom>
        </p:spPr>
      </p:pic>
      <p:sp>
        <p:nvSpPr>
          <p:cNvPr id="9" name="Text Placeholder 5"/>
          <p:cNvSpPr>
            <a:spLocks noGrp="1"/>
          </p:cNvSpPr>
          <p:nvPr>
            <p:ph type="body" sz="quarter" idx="11"/>
          </p:nvPr>
        </p:nvSpPr>
        <p:spPr>
          <a:xfrm>
            <a:off x="828675" y="914400"/>
            <a:ext cx="7500938" cy="276225"/>
          </a:xfrm>
        </p:spPr>
        <p:txBody>
          <a:bodyPr/>
          <a:lstStyle>
            <a:lvl1pPr>
              <a:defRPr sz="1400" b="0">
                <a:solidFill>
                  <a:srgbClr val="005EAE"/>
                </a:solidFill>
              </a:defRPr>
            </a:lvl1pPr>
          </a:lstStyle>
          <a:p>
            <a:pPr lvl="0"/>
            <a:r>
              <a:rPr lang="en-US"/>
              <a:t>Click to edit Master text styles</a:t>
            </a:r>
          </a:p>
        </p:txBody>
      </p:sp>
    </p:spTree>
    <p:extLst>
      <p:ext uri="{BB962C8B-B14F-4D97-AF65-F5344CB8AC3E}">
        <p14:creationId xmlns:p14="http://schemas.microsoft.com/office/powerpoint/2010/main" val="3741321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Title &amp; 2 Column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Text Placeholder 3"/>
          <p:cNvSpPr>
            <a:spLocks noGrp="1"/>
          </p:cNvSpPr>
          <p:nvPr>
            <p:ph type="body" sz="quarter" idx="10"/>
          </p:nvPr>
        </p:nvSpPr>
        <p:spPr>
          <a:xfrm>
            <a:off x="828676" y="1881075"/>
            <a:ext cx="7527924" cy="3643425"/>
          </a:xfrm>
        </p:spPr>
        <p:txBody>
          <a:bodyPr/>
          <a:lstStyle>
            <a:lvl1pPr marL="0" indent="0" rtl="0">
              <a:spcBef>
                <a:spcPts val="900"/>
              </a:spcBef>
              <a:buClr>
                <a:schemeClr val="tx2"/>
              </a:buClr>
              <a:buSzPts val="2000"/>
              <a:buFont typeface="Arial"/>
              <a:buNone/>
              <a:defRPr sz="2000" b="1"/>
            </a:lvl1pPr>
            <a:lvl2pPr marL="625475" indent="-233363" rtl="0">
              <a:buSzPts val="2000"/>
              <a:buFont typeface="Minion Pro"/>
              <a:buChar char="‒"/>
              <a:defRPr sz="2000"/>
            </a:lvl2pPr>
            <a:lvl3pPr marL="912813" indent="-222250" rtl="0">
              <a:buSzPts val="2000"/>
              <a:buFont typeface="Arial"/>
              <a:buChar char="»"/>
              <a:defRPr sz="2000"/>
            </a:lvl3pPr>
            <a:lvl4pPr marL="1128713" indent="-190500">
              <a:defRPr sz="2000"/>
            </a:lvl4pPr>
            <a:lvl5pPr marL="1439863" indent="-185738">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p:nvPr userDrawn="1"/>
        </p:nvSpPr>
        <p:spPr>
          <a:xfrm>
            <a:off x="0" y="5819775"/>
            <a:ext cx="9144000" cy="1036637"/>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 y="6046348"/>
            <a:ext cx="2060224" cy="550631"/>
          </a:xfrm>
          <a:prstGeom prst="rect">
            <a:avLst/>
          </a:prstGeom>
        </p:spPr>
      </p:pic>
      <p:sp>
        <p:nvSpPr>
          <p:cNvPr id="9" name="Text Placeholder 5"/>
          <p:cNvSpPr>
            <a:spLocks noGrp="1"/>
          </p:cNvSpPr>
          <p:nvPr>
            <p:ph type="body" sz="quarter" idx="11"/>
          </p:nvPr>
        </p:nvSpPr>
        <p:spPr>
          <a:xfrm>
            <a:off x="828675" y="914400"/>
            <a:ext cx="7500938" cy="276225"/>
          </a:xfrm>
        </p:spPr>
        <p:txBody>
          <a:bodyPr/>
          <a:lstStyle>
            <a:lvl1pPr>
              <a:defRPr sz="1400" b="0">
                <a:solidFill>
                  <a:srgbClr val="005EAE"/>
                </a:solidFill>
              </a:defRPr>
            </a:lvl1pPr>
          </a:lstStyle>
          <a:p>
            <a:pPr lvl="0"/>
            <a:r>
              <a:rPr lang="en-US"/>
              <a:t>Click to edit Master text styles</a:t>
            </a:r>
          </a:p>
        </p:txBody>
      </p:sp>
    </p:spTree>
    <p:extLst>
      <p:ext uri="{BB962C8B-B14F-4D97-AF65-F5344CB8AC3E}">
        <p14:creationId xmlns:p14="http://schemas.microsoft.com/office/powerpoint/2010/main" val="1519137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Title &amp; 2 Column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Text Placeholder 3"/>
          <p:cNvSpPr>
            <a:spLocks noGrp="1"/>
          </p:cNvSpPr>
          <p:nvPr>
            <p:ph type="body" sz="quarter" idx="10"/>
          </p:nvPr>
        </p:nvSpPr>
        <p:spPr>
          <a:xfrm>
            <a:off x="828676" y="1881075"/>
            <a:ext cx="7527924" cy="3643425"/>
          </a:xfrm>
        </p:spPr>
        <p:txBody>
          <a:bodyPr/>
          <a:lstStyle>
            <a:lvl1pPr marL="0" indent="0" rtl="0">
              <a:spcBef>
                <a:spcPts val="900"/>
              </a:spcBef>
              <a:buClr>
                <a:schemeClr val="tx2"/>
              </a:buClr>
              <a:buSzPts val="2000"/>
              <a:buFont typeface="Arial"/>
              <a:buNone/>
              <a:defRPr sz="2000" b="1"/>
            </a:lvl1pPr>
            <a:lvl2pPr marL="625475" indent="-233363" rtl="0">
              <a:buSzPts val="2000"/>
              <a:buFont typeface="Minion Pro"/>
              <a:buChar char="‒"/>
              <a:defRPr sz="2000"/>
            </a:lvl2pPr>
            <a:lvl3pPr marL="912813" indent="-222250" rtl="0">
              <a:buSzPts val="2000"/>
              <a:buFont typeface="Arial"/>
              <a:buChar char="»"/>
              <a:defRPr sz="2000"/>
            </a:lvl3pPr>
            <a:lvl4pPr marL="1128713" indent="-190500">
              <a:defRPr sz="2000"/>
            </a:lvl4pPr>
            <a:lvl5pPr marL="1439863" indent="-185738">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p:nvPr userDrawn="1"/>
        </p:nvSpPr>
        <p:spPr>
          <a:xfrm>
            <a:off x="0" y="5819775"/>
            <a:ext cx="9144000" cy="1036637"/>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 y="6046348"/>
            <a:ext cx="2060224" cy="550631"/>
          </a:xfrm>
          <a:prstGeom prst="rect">
            <a:avLst/>
          </a:prstGeom>
        </p:spPr>
      </p:pic>
      <p:sp>
        <p:nvSpPr>
          <p:cNvPr id="9" name="Text Placeholder 5"/>
          <p:cNvSpPr>
            <a:spLocks noGrp="1"/>
          </p:cNvSpPr>
          <p:nvPr>
            <p:ph type="body" sz="quarter" idx="11"/>
          </p:nvPr>
        </p:nvSpPr>
        <p:spPr>
          <a:xfrm>
            <a:off x="828675" y="914400"/>
            <a:ext cx="7500938" cy="276225"/>
          </a:xfrm>
        </p:spPr>
        <p:txBody>
          <a:bodyPr/>
          <a:lstStyle>
            <a:lvl1pPr>
              <a:defRPr sz="1400" b="0">
                <a:solidFill>
                  <a:srgbClr val="005EAE"/>
                </a:solidFill>
              </a:defRPr>
            </a:lvl1pPr>
          </a:lstStyle>
          <a:p>
            <a:pPr lvl="0"/>
            <a:r>
              <a:rPr lang="en-US"/>
              <a:t>Click to edit Master text styles</a:t>
            </a:r>
          </a:p>
        </p:txBody>
      </p:sp>
    </p:spTree>
    <p:extLst>
      <p:ext uri="{BB962C8B-B14F-4D97-AF65-F5344CB8AC3E}">
        <p14:creationId xmlns:p14="http://schemas.microsoft.com/office/powerpoint/2010/main" val="1880633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5_Title &amp; 2 Column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Text Placeholder 3"/>
          <p:cNvSpPr>
            <a:spLocks noGrp="1"/>
          </p:cNvSpPr>
          <p:nvPr>
            <p:ph type="body" sz="quarter" idx="10"/>
          </p:nvPr>
        </p:nvSpPr>
        <p:spPr>
          <a:xfrm>
            <a:off x="828676" y="1881075"/>
            <a:ext cx="7527924" cy="3643425"/>
          </a:xfrm>
        </p:spPr>
        <p:txBody>
          <a:bodyPr/>
          <a:lstStyle>
            <a:lvl1pPr marL="0" indent="0" rtl="0">
              <a:spcBef>
                <a:spcPts val="900"/>
              </a:spcBef>
              <a:buClr>
                <a:schemeClr val="tx2"/>
              </a:buClr>
              <a:buSzPts val="2000"/>
              <a:buFont typeface="Arial"/>
              <a:buNone/>
              <a:defRPr sz="2000" b="1"/>
            </a:lvl1pPr>
            <a:lvl2pPr marL="625475" indent="-233363" rtl="0">
              <a:buSzPts val="2000"/>
              <a:buFont typeface="Minion Pro"/>
              <a:buChar char="‒"/>
              <a:defRPr sz="2000"/>
            </a:lvl2pPr>
            <a:lvl3pPr marL="912813" indent="-222250" rtl="0">
              <a:buSzPts val="2000"/>
              <a:buFont typeface="Arial"/>
              <a:buChar char="»"/>
              <a:defRPr sz="2000"/>
            </a:lvl3pPr>
            <a:lvl4pPr marL="1128713" indent="-190500">
              <a:defRPr sz="2000"/>
            </a:lvl4pPr>
            <a:lvl5pPr marL="1439863" indent="-185738">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p:nvPr userDrawn="1"/>
        </p:nvSpPr>
        <p:spPr>
          <a:xfrm>
            <a:off x="0" y="5819775"/>
            <a:ext cx="9144000" cy="1036637"/>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 y="6046348"/>
            <a:ext cx="2060224" cy="550631"/>
          </a:xfrm>
          <a:prstGeom prst="rect">
            <a:avLst/>
          </a:prstGeom>
        </p:spPr>
      </p:pic>
      <p:sp>
        <p:nvSpPr>
          <p:cNvPr id="9" name="Text Placeholder 5"/>
          <p:cNvSpPr>
            <a:spLocks noGrp="1"/>
          </p:cNvSpPr>
          <p:nvPr>
            <p:ph type="body" sz="quarter" idx="11"/>
          </p:nvPr>
        </p:nvSpPr>
        <p:spPr>
          <a:xfrm>
            <a:off x="828675" y="914400"/>
            <a:ext cx="7500938" cy="276225"/>
          </a:xfrm>
        </p:spPr>
        <p:txBody>
          <a:bodyPr/>
          <a:lstStyle>
            <a:lvl1pPr>
              <a:defRPr sz="1400" b="0">
                <a:solidFill>
                  <a:srgbClr val="005EAE"/>
                </a:solidFill>
              </a:defRPr>
            </a:lvl1pPr>
          </a:lstStyle>
          <a:p>
            <a:pPr lvl="0"/>
            <a:r>
              <a:rPr lang="en-US"/>
              <a:t>Click to edit Master text styles</a:t>
            </a:r>
          </a:p>
        </p:txBody>
      </p:sp>
    </p:spTree>
    <p:extLst>
      <p:ext uri="{BB962C8B-B14F-4D97-AF65-F5344CB8AC3E}">
        <p14:creationId xmlns:p14="http://schemas.microsoft.com/office/powerpoint/2010/main" val="236368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mp;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828675" y="1881075"/>
            <a:ext cx="7500938" cy="404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5"/>
          <p:cNvSpPr>
            <a:spLocks noGrp="1"/>
          </p:cNvSpPr>
          <p:nvPr>
            <p:ph type="body" sz="quarter" idx="11"/>
          </p:nvPr>
        </p:nvSpPr>
        <p:spPr>
          <a:xfrm>
            <a:off x="828675" y="914400"/>
            <a:ext cx="7500938" cy="276225"/>
          </a:xfrm>
        </p:spPr>
        <p:txBody>
          <a:bodyPr/>
          <a:lstStyle>
            <a:lvl1pPr>
              <a:defRPr sz="20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62669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amp; 2 Column Content 20pt">
    <p:spTree>
      <p:nvGrpSpPr>
        <p:cNvPr id="1" name=""/>
        <p:cNvGrpSpPr/>
        <p:nvPr/>
      </p:nvGrpSpPr>
      <p:grpSpPr>
        <a:xfrm>
          <a:off x="0" y="0"/>
          <a:ext cx="0" cy="0"/>
          <a:chOff x="0" y="0"/>
          <a:chExt cx="0" cy="0"/>
        </a:xfrm>
      </p:grpSpPr>
      <p:sp>
        <p:nvSpPr>
          <p:cNvPr id="5" name="Rectangle 4"/>
          <p:cNvSpPr/>
          <p:nvPr/>
        </p:nvSpPr>
        <p:spPr>
          <a:xfrm>
            <a:off x="0" y="5819775"/>
            <a:ext cx="9144000" cy="1036638"/>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727075">
              <a:defRPr/>
            </a:pPr>
            <a:endParaRPr lang="en-GB" sz="1000"/>
          </a:p>
        </p:txBody>
      </p:sp>
      <p:pic>
        <p:nvPicPr>
          <p:cNvPr id="6"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913" y="6046788"/>
            <a:ext cx="20605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0" y="1438275"/>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GB"/>
          </a:p>
        </p:txBody>
      </p:sp>
      <p:sp>
        <p:nvSpPr>
          <p:cNvPr id="8" name="Text Placeholder 5"/>
          <p:cNvSpPr>
            <a:spLocks noGrp="1"/>
          </p:cNvSpPr>
          <p:nvPr>
            <p:ph type="body" sz="quarter" idx="11"/>
          </p:nvPr>
        </p:nvSpPr>
        <p:spPr>
          <a:xfrm>
            <a:off x="828675" y="914400"/>
            <a:ext cx="7500938" cy="276225"/>
          </a:xfrm>
        </p:spPr>
        <p:txBody>
          <a:bodyPr/>
          <a:lstStyle>
            <a:lvl1pPr>
              <a:defRPr sz="2000" b="0">
                <a:solidFill>
                  <a:schemeClr val="tx1"/>
                </a:solidFill>
              </a:defRPr>
            </a:lvl1pPr>
          </a:lstStyle>
          <a:p>
            <a:pPr lvl="0"/>
            <a:r>
              <a:rPr lang="en-US"/>
              <a:t>Click to edit Master text styles</a:t>
            </a:r>
          </a:p>
        </p:txBody>
      </p:sp>
      <p:sp>
        <p:nvSpPr>
          <p:cNvPr id="12" name="Text Placeholder 3"/>
          <p:cNvSpPr>
            <a:spLocks noGrp="1"/>
          </p:cNvSpPr>
          <p:nvPr>
            <p:ph type="body" sz="quarter" idx="10"/>
          </p:nvPr>
        </p:nvSpPr>
        <p:spPr>
          <a:xfrm>
            <a:off x="828675" y="1881075"/>
            <a:ext cx="7500938" cy="404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96045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itle &amp; 2 Column Content 20pt">
    <p:spTree>
      <p:nvGrpSpPr>
        <p:cNvPr id="1" name=""/>
        <p:cNvGrpSpPr/>
        <p:nvPr/>
      </p:nvGrpSpPr>
      <p:grpSpPr>
        <a:xfrm>
          <a:off x="0" y="0"/>
          <a:ext cx="0" cy="0"/>
          <a:chOff x="0" y="0"/>
          <a:chExt cx="0" cy="0"/>
        </a:xfrm>
      </p:grpSpPr>
      <p:sp>
        <p:nvSpPr>
          <p:cNvPr id="6" name="Rectangle 5"/>
          <p:cNvSpPr/>
          <p:nvPr/>
        </p:nvSpPr>
        <p:spPr>
          <a:xfrm>
            <a:off x="0" y="5819775"/>
            <a:ext cx="9144000" cy="1036638"/>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727075">
              <a:defRPr/>
            </a:pPr>
            <a:endParaRPr lang="en-GB" sz="100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913" y="6046788"/>
            <a:ext cx="20605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1438275"/>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828676" y="1881075"/>
            <a:ext cx="3933824" cy="3163365"/>
          </a:xfrm>
        </p:spPr>
        <p:txBody>
          <a:bodyPr/>
          <a:lstStyle>
            <a:lvl1pPr marL="276225" indent="-276225">
              <a:spcBef>
                <a:spcPts val="900"/>
              </a:spcBef>
              <a:buClr>
                <a:schemeClr val="tx2"/>
              </a:buClr>
              <a:buFont typeface="Arial" panose="020B0604020202020204" pitchFamily="34" charset="0"/>
              <a:buChar char="‒"/>
              <a:defRPr sz="1400" b="0"/>
            </a:lvl1pPr>
            <a:lvl2pPr marL="625475" indent="-233363">
              <a:buFont typeface="Arial" panose="020B0604020202020204" pitchFamily="34" charset="0"/>
              <a:buChar char="•"/>
              <a:defRPr sz="1400"/>
            </a:lvl2pPr>
            <a:lvl3pPr marL="912813" indent="-222250">
              <a:defRPr sz="1400"/>
            </a:lvl3pPr>
            <a:lvl4pPr marL="1128713" indent="-190500">
              <a:defRPr sz="1400"/>
            </a:lvl4pPr>
            <a:lvl5pPr marL="1439863" indent="-18573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p:cNvSpPr>
            <a:spLocks noGrp="1"/>
          </p:cNvSpPr>
          <p:nvPr>
            <p:ph type="body" sz="quarter" idx="11"/>
          </p:nvPr>
        </p:nvSpPr>
        <p:spPr>
          <a:xfrm>
            <a:off x="828675" y="914400"/>
            <a:ext cx="7500938" cy="276225"/>
          </a:xfrm>
        </p:spPr>
        <p:txBody>
          <a:bodyPr/>
          <a:lstStyle>
            <a:lvl1pPr>
              <a:defRPr sz="2000" b="0">
                <a:solidFill>
                  <a:schemeClr val="tx1"/>
                </a:solidFill>
              </a:defRPr>
            </a:lvl1pPr>
          </a:lstStyle>
          <a:p>
            <a:pPr lvl="0"/>
            <a:r>
              <a:rPr lang="en-US"/>
              <a:t>Click to edit Master text styles</a:t>
            </a:r>
          </a:p>
        </p:txBody>
      </p:sp>
      <p:sp>
        <p:nvSpPr>
          <p:cNvPr id="11" name="Text Placeholder 3"/>
          <p:cNvSpPr>
            <a:spLocks noGrp="1"/>
          </p:cNvSpPr>
          <p:nvPr>
            <p:ph type="body" sz="quarter" idx="12"/>
          </p:nvPr>
        </p:nvSpPr>
        <p:spPr>
          <a:xfrm>
            <a:off x="4914901" y="1881075"/>
            <a:ext cx="3934800" cy="3163365"/>
          </a:xfrm>
        </p:spPr>
        <p:txBody>
          <a:bodyPr/>
          <a:lstStyle>
            <a:lvl1pPr marL="276225" indent="-276225">
              <a:spcBef>
                <a:spcPts val="900"/>
              </a:spcBef>
              <a:buClr>
                <a:schemeClr val="tx2"/>
              </a:buClr>
              <a:buFont typeface="Arial" panose="020B0604020202020204" pitchFamily="34" charset="0"/>
              <a:buChar char="‒"/>
              <a:defRPr sz="1400" b="0"/>
            </a:lvl1pPr>
            <a:lvl2pPr marL="625475" indent="-233363">
              <a:buFont typeface="Arial" panose="020B0604020202020204" pitchFamily="34" charset="0"/>
              <a:buChar char="•"/>
              <a:defRPr sz="1400"/>
            </a:lvl2pPr>
            <a:lvl3pPr marL="912813" indent="-222250">
              <a:defRPr sz="1400"/>
            </a:lvl3pPr>
            <a:lvl4pPr marL="1128713" indent="-190500">
              <a:defRPr sz="1400"/>
            </a:lvl4pPr>
            <a:lvl5pPr marL="1439863" indent="-18573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0646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Content &amp; Image">
    <p:spTree>
      <p:nvGrpSpPr>
        <p:cNvPr id="1" name=""/>
        <p:cNvGrpSpPr/>
        <p:nvPr/>
      </p:nvGrpSpPr>
      <p:grpSpPr>
        <a:xfrm>
          <a:off x="0" y="0"/>
          <a:ext cx="0" cy="0"/>
          <a:chOff x="0" y="0"/>
          <a:chExt cx="0" cy="0"/>
        </a:xfrm>
      </p:grpSpPr>
      <p:sp>
        <p:nvSpPr>
          <p:cNvPr id="7" name="Rectangle 6"/>
          <p:cNvSpPr/>
          <p:nvPr/>
        </p:nvSpPr>
        <p:spPr>
          <a:xfrm>
            <a:off x="0" y="6497638"/>
            <a:ext cx="9144000" cy="360362"/>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727075">
              <a:defRPr/>
            </a:pPr>
            <a:r>
              <a:rPr lang="en-GB" sz="1000" b="1"/>
              <a:t>Trinity College Dublin, </a:t>
            </a:r>
            <a:r>
              <a:rPr lang="en-GB" sz="1000"/>
              <a:t>The University of Dublin</a:t>
            </a:r>
          </a:p>
        </p:txBody>
      </p:sp>
      <p:cxnSp>
        <p:nvCxnSpPr>
          <p:cNvPr id="8" name="Straight Connector 7"/>
          <p:cNvCxnSpPr/>
          <p:nvPr/>
        </p:nvCxnSpPr>
        <p:spPr>
          <a:xfrm>
            <a:off x="0" y="1438275"/>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12"/>
          </p:nvPr>
        </p:nvSpPr>
        <p:spPr>
          <a:xfrm>
            <a:off x="4939200" y="1438275"/>
            <a:ext cx="4204800" cy="5076825"/>
          </a:xfrm>
          <a:solidFill>
            <a:schemeClr val="accent4"/>
          </a:solidFill>
        </p:spPr>
        <p:txBody>
          <a:bodyPr rtlCol="0" anchor="ctr">
            <a:noAutofit/>
          </a:bodyPr>
          <a:lstStyle>
            <a:lvl1pPr algn="ctr">
              <a:defRPr sz="1600" b="0">
                <a:solidFill>
                  <a:schemeClr val="accent3"/>
                </a:solidFill>
              </a:defRPr>
            </a:lvl1pPr>
          </a:lstStyle>
          <a:p>
            <a:pPr lvl="0"/>
            <a:r>
              <a:rPr lang="en-US" noProof="0"/>
              <a:t>Click icon to add picture</a:t>
            </a:r>
            <a:endParaRPr lang="en-GB" noProof="0"/>
          </a:p>
        </p:txBody>
      </p:sp>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828675" y="1905000"/>
            <a:ext cx="3819525" cy="3987688"/>
          </a:xfrm>
        </p:spPr>
        <p:txBody>
          <a:bodyPr/>
          <a:lstStyle>
            <a:lvl1pPr marL="238125" indent="-238125">
              <a:spcBef>
                <a:spcPts val="850"/>
              </a:spcBef>
              <a:buClr>
                <a:schemeClr val="tx2"/>
              </a:buClr>
              <a:buFont typeface="Calibri" panose="020F0502020204030204" pitchFamily="34" charset="0"/>
              <a:buChar char="–"/>
              <a:defRPr sz="1400" b="0"/>
            </a:lvl1pPr>
            <a:lvl2pPr marL="503238" indent="-207963">
              <a:spcBef>
                <a:spcPts val="0"/>
              </a:spcBef>
              <a:spcAft>
                <a:spcPts val="567"/>
              </a:spcAft>
              <a:defRPr sz="1400" b="0"/>
            </a:lvl2pPr>
            <a:lvl3pPr>
              <a:defRPr sz="1400" b="0"/>
            </a:lvl3pPr>
            <a:lvl4pPr>
              <a:defRPr sz="1400" b="0"/>
            </a:lvl4pPr>
            <a:lvl5pPr>
              <a:defRPr sz="1400" b="0"/>
            </a:lvl5pPr>
          </a:lstStyle>
          <a:p>
            <a:pPr lvl="0"/>
            <a:r>
              <a:rPr lang="en-US"/>
              <a:t>Click to edit Master text styles</a:t>
            </a:r>
          </a:p>
          <a:p>
            <a:pPr lvl="1"/>
            <a:r>
              <a:rPr lang="en-US"/>
              <a:t>Second level</a:t>
            </a:r>
          </a:p>
        </p:txBody>
      </p:sp>
      <p:sp>
        <p:nvSpPr>
          <p:cNvPr id="6" name="Text Placeholder 5"/>
          <p:cNvSpPr>
            <a:spLocks noGrp="1"/>
          </p:cNvSpPr>
          <p:nvPr>
            <p:ph type="body" sz="quarter" idx="11"/>
          </p:nvPr>
        </p:nvSpPr>
        <p:spPr>
          <a:xfrm>
            <a:off x="828675" y="914400"/>
            <a:ext cx="7500938" cy="276225"/>
          </a:xfrm>
        </p:spPr>
        <p:txBody>
          <a:bodyPr/>
          <a:lstStyle>
            <a:lvl1pPr>
              <a:defRPr sz="20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952166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amp; Image">
    <p:spTree>
      <p:nvGrpSpPr>
        <p:cNvPr id="1" name=""/>
        <p:cNvGrpSpPr/>
        <p:nvPr/>
      </p:nvGrpSpPr>
      <p:grpSpPr>
        <a:xfrm>
          <a:off x="0" y="0"/>
          <a:ext cx="0" cy="0"/>
          <a:chOff x="0" y="0"/>
          <a:chExt cx="0" cy="0"/>
        </a:xfrm>
      </p:grpSpPr>
      <p:sp>
        <p:nvSpPr>
          <p:cNvPr id="7" name="Rectangle 6"/>
          <p:cNvSpPr/>
          <p:nvPr/>
        </p:nvSpPr>
        <p:spPr>
          <a:xfrm>
            <a:off x="0" y="6497638"/>
            <a:ext cx="9144000" cy="360362"/>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727075">
              <a:defRPr/>
            </a:pPr>
            <a:r>
              <a:rPr lang="en-GB" sz="1000" b="1"/>
              <a:t>Trinity College Dublin, </a:t>
            </a:r>
            <a:r>
              <a:rPr lang="en-GB" sz="1000"/>
              <a:t>The University of Dublin</a:t>
            </a:r>
          </a:p>
        </p:txBody>
      </p:sp>
      <p:cxnSp>
        <p:nvCxnSpPr>
          <p:cNvPr id="8" name="Straight Connector 7"/>
          <p:cNvCxnSpPr/>
          <p:nvPr/>
        </p:nvCxnSpPr>
        <p:spPr>
          <a:xfrm>
            <a:off x="0" y="1438275"/>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12"/>
          </p:nvPr>
        </p:nvSpPr>
        <p:spPr>
          <a:xfrm>
            <a:off x="0" y="1438275"/>
            <a:ext cx="9144000" cy="5076825"/>
          </a:xfrm>
          <a:solidFill>
            <a:schemeClr val="accent4"/>
          </a:solidFill>
        </p:spPr>
        <p:txBody>
          <a:bodyPr rtlCol="0" anchor="ctr">
            <a:noAutofit/>
          </a:bodyPr>
          <a:lstStyle>
            <a:lvl1pPr algn="ctr">
              <a:defRPr sz="1600" b="0">
                <a:solidFill>
                  <a:schemeClr val="accent3"/>
                </a:solidFill>
              </a:defRPr>
            </a:lvl1pPr>
          </a:lstStyle>
          <a:p>
            <a:pPr lvl="0"/>
            <a:r>
              <a:rPr lang="en-US" noProof="0"/>
              <a:t>Click icon to add picture</a:t>
            </a:r>
            <a:endParaRPr lang="en-GB" noProof="0"/>
          </a:p>
        </p:txBody>
      </p:sp>
      <p:sp>
        <p:nvSpPr>
          <p:cNvPr id="2" name="Title 1"/>
          <p:cNvSpPr>
            <a:spLocks noGrp="1"/>
          </p:cNvSpPr>
          <p:nvPr>
            <p:ph type="title"/>
          </p:nvPr>
        </p:nvSpPr>
        <p:spPr/>
        <p:txBody>
          <a:bodyPr/>
          <a:lstStyle/>
          <a:p>
            <a:r>
              <a:rPr lang="en-US"/>
              <a:t>Click to edit Master title style</a:t>
            </a:r>
            <a:endParaRPr lang="en-GB"/>
          </a:p>
        </p:txBody>
      </p:sp>
      <p:sp>
        <p:nvSpPr>
          <p:cNvPr id="6" name="Text Placeholder 5"/>
          <p:cNvSpPr>
            <a:spLocks noGrp="1"/>
          </p:cNvSpPr>
          <p:nvPr>
            <p:ph type="body" sz="quarter" idx="11"/>
          </p:nvPr>
        </p:nvSpPr>
        <p:spPr>
          <a:xfrm>
            <a:off x="828675" y="914400"/>
            <a:ext cx="7500938" cy="276225"/>
          </a:xfrm>
        </p:spPr>
        <p:txBody>
          <a:bodyPr/>
          <a:lstStyle>
            <a:lvl1pPr>
              <a:defRPr sz="20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713631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l="970" t="3973" r="3958" b="55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8675" y="525463"/>
            <a:ext cx="3021013"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28674" y="3715200"/>
            <a:ext cx="7500939" cy="554850"/>
          </a:xfrm>
        </p:spPr>
        <p:txBody>
          <a:bodyPr/>
          <a:lstStyle>
            <a:lvl1pPr algn="l">
              <a:defRPr sz="42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361189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91914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791200" y="6405563"/>
            <a:ext cx="3044825"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04800" y="6410325"/>
            <a:ext cx="3581400" cy="366713"/>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E5AE6A6-4242-4357-A390-111AF8D2A530}" type="slidenum">
              <a:rPr lang="en-US" altLang="en-US"/>
              <a:pPr>
                <a:defRPr/>
              </a:pPr>
              <a:t>‹#›</a:t>
            </a:fld>
            <a:endParaRPr lang="en-US" altLang="en-US"/>
          </a:p>
        </p:txBody>
      </p:sp>
    </p:spTree>
    <p:extLst>
      <p:ext uri="{BB962C8B-B14F-4D97-AF65-F5344CB8AC3E}">
        <p14:creationId xmlns:p14="http://schemas.microsoft.com/office/powerpoint/2010/main" val="313579185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28675" y="360363"/>
            <a:ext cx="750093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828675" y="1871663"/>
            <a:ext cx="7500938"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1" name="Rectangle 10"/>
          <p:cNvSpPr/>
          <p:nvPr/>
        </p:nvSpPr>
        <p:spPr>
          <a:xfrm>
            <a:off x="0" y="6497638"/>
            <a:ext cx="9144000" cy="360362"/>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727075">
              <a:defRPr/>
            </a:pPr>
            <a:r>
              <a:rPr lang="en-GB" sz="1000" b="1"/>
              <a:t>Trinity College Dublin, </a:t>
            </a:r>
            <a:r>
              <a:rPr lang="en-GB" sz="1000"/>
              <a:t>The University of Dublin</a:t>
            </a:r>
          </a:p>
        </p:txBody>
      </p:sp>
      <p:cxnSp>
        <p:nvCxnSpPr>
          <p:cNvPr id="6" name="Straight Connector 5"/>
          <p:cNvCxnSpPr/>
          <p:nvPr/>
        </p:nvCxnSpPr>
        <p:spPr>
          <a:xfrm>
            <a:off x="0" y="1438275"/>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25" r:id="rId1"/>
    <p:sldLayoutId id="2147484123" r:id="rId2"/>
    <p:sldLayoutId id="2147484126" r:id="rId3"/>
    <p:sldLayoutId id="2147484127" r:id="rId4"/>
    <p:sldLayoutId id="2147484128" r:id="rId5"/>
    <p:sldLayoutId id="2147484129" r:id="rId6"/>
    <p:sldLayoutId id="2147484130" r:id="rId7"/>
    <p:sldLayoutId id="2147484124" r:id="rId8"/>
    <p:sldLayoutId id="2147484131" r:id="rId9"/>
    <p:sldLayoutId id="2147484132" r:id="rId10"/>
    <p:sldLayoutId id="2147484133" r:id="rId11"/>
    <p:sldLayoutId id="2147484134" r:id="rId12"/>
    <p:sldLayoutId id="2147484135" r:id="rId13"/>
    <p:sldLayoutId id="2147484136" r:id="rId14"/>
  </p:sldLayoutIdLst>
  <p:txStyles>
    <p:titleStyle>
      <a:lvl1pPr algn="l" rtl="0" eaLnBrk="0" fontAlgn="base" hangingPunct="0">
        <a:spcBef>
          <a:spcPct val="0"/>
        </a:spcBef>
        <a:spcAft>
          <a:spcPct val="0"/>
        </a:spcAft>
        <a:defRPr sz="2600" b="1" kern="1200">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Calibri" panose="020F0502020204030204" pitchFamily="34" charset="0"/>
        </a:defRPr>
      </a:lvl2pPr>
      <a:lvl3pPr algn="l" rtl="0" eaLnBrk="0" fontAlgn="base" hangingPunct="0">
        <a:spcBef>
          <a:spcPct val="0"/>
        </a:spcBef>
        <a:spcAft>
          <a:spcPct val="0"/>
        </a:spcAft>
        <a:defRPr sz="2600" b="1">
          <a:solidFill>
            <a:schemeClr val="tx1"/>
          </a:solidFill>
          <a:latin typeface="Calibri" panose="020F0502020204030204" pitchFamily="34" charset="0"/>
        </a:defRPr>
      </a:lvl3pPr>
      <a:lvl4pPr algn="l" rtl="0" eaLnBrk="0" fontAlgn="base" hangingPunct="0">
        <a:spcBef>
          <a:spcPct val="0"/>
        </a:spcBef>
        <a:spcAft>
          <a:spcPct val="0"/>
        </a:spcAft>
        <a:defRPr sz="2600" b="1">
          <a:solidFill>
            <a:schemeClr val="tx1"/>
          </a:solidFill>
          <a:latin typeface="Calibri" panose="020F0502020204030204" pitchFamily="34" charset="0"/>
        </a:defRPr>
      </a:lvl4pPr>
      <a:lvl5pPr algn="l" rtl="0" eaLnBrk="0" fontAlgn="base" hangingPunct="0">
        <a:spcBef>
          <a:spcPct val="0"/>
        </a:spcBef>
        <a:spcAft>
          <a:spcPct val="0"/>
        </a:spcAft>
        <a:defRPr sz="2600" b="1">
          <a:solidFill>
            <a:schemeClr val="tx1"/>
          </a:solidFill>
          <a:latin typeface="Calibri" panose="020F0502020204030204" pitchFamily="34" charset="0"/>
        </a:defRPr>
      </a:lvl5pPr>
      <a:lvl6pPr marL="457200" algn="l" rtl="0" fontAlgn="base">
        <a:spcBef>
          <a:spcPct val="0"/>
        </a:spcBef>
        <a:spcAft>
          <a:spcPct val="0"/>
        </a:spcAft>
        <a:defRPr sz="2600" b="1">
          <a:solidFill>
            <a:schemeClr val="tx1"/>
          </a:solidFill>
          <a:latin typeface="Calibri" panose="020F0502020204030204" pitchFamily="34" charset="0"/>
        </a:defRPr>
      </a:lvl6pPr>
      <a:lvl7pPr marL="914400" algn="l" rtl="0" fontAlgn="base">
        <a:spcBef>
          <a:spcPct val="0"/>
        </a:spcBef>
        <a:spcAft>
          <a:spcPct val="0"/>
        </a:spcAft>
        <a:defRPr sz="2600" b="1">
          <a:solidFill>
            <a:schemeClr val="tx1"/>
          </a:solidFill>
          <a:latin typeface="Calibri" panose="020F0502020204030204" pitchFamily="34" charset="0"/>
        </a:defRPr>
      </a:lvl7pPr>
      <a:lvl8pPr marL="1371600" algn="l" rtl="0" fontAlgn="base">
        <a:spcBef>
          <a:spcPct val="0"/>
        </a:spcBef>
        <a:spcAft>
          <a:spcPct val="0"/>
        </a:spcAft>
        <a:defRPr sz="2600" b="1">
          <a:solidFill>
            <a:schemeClr val="tx1"/>
          </a:solidFill>
          <a:latin typeface="Calibri" panose="020F0502020204030204" pitchFamily="34" charset="0"/>
        </a:defRPr>
      </a:lvl8pPr>
      <a:lvl9pPr marL="1828800" algn="l" rtl="0" fontAlgn="base">
        <a:spcBef>
          <a:spcPct val="0"/>
        </a:spcBef>
        <a:spcAft>
          <a:spcPct val="0"/>
        </a:spcAft>
        <a:defRPr sz="2600" b="1">
          <a:solidFill>
            <a:schemeClr val="tx1"/>
          </a:solidFill>
          <a:latin typeface="Calibri" panose="020F0502020204030204" pitchFamily="34" charset="0"/>
        </a:defRPr>
      </a:lvl9pPr>
    </p:titleStyle>
    <p:bodyStyle>
      <a:lvl1pPr algn="l" rtl="0" eaLnBrk="0" fontAlgn="base" hangingPunct="0">
        <a:spcBef>
          <a:spcPts val="1413"/>
        </a:spcBef>
        <a:spcAft>
          <a:spcPct val="0"/>
        </a:spcAft>
        <a:buFont typeface="Arial" panose="020B0604020202020204" pitchFamily="34" charset="0"/>
        <a:defRPr sz="2000" b="1" kern="1200">
          <a:solidFill>
            <a:schemeClr val="tx1"/>
          </a:solidFill>
          <a:latin typeface="+mn-lt"/>
          <a:ea typeface="+mn-ea"/>
          <a:cs typeface="+mn-cs"/>
        </a:defRPr>
      </a:lvl1pPr>
      <a:lvl2pPr marL="317500" indent="-317500" algn="l" rtl="0" eaLnBrk="0" fontAlgn="base" hangingPunct="0">
        <a:spcBef>
          <a:spcPts val="1138"/>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2pPr>
      <a:lvl3pPr marL="568325" indent="-222250" algn="l" rtl="0" eaLnBrk="0" fontAlgn="base" hangingPunct="0">
        <a:spcBef>
          <a:spcPts val="1138"/>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3pPr>
      <a:lvl4pPr marL="784225" indent="-201613" algn="l" rtl="0" eaLnBrk="0" fontAlgn="base" hangingPunct="0">
        <a:spcBef>
          <a:spcPts val="1138"/>
        </a:spcBef>
        <a:spcAft>
          <a:spcPct val="0"/>
        </a:spcAft>
        <a:buClr>
          <a:schemeClr val="tx2"/>
        </a:buClr>
        <a:buFont typeface="Minion Pro"/>
        <a:buChar char="‒"/>
        <a:defRPr sz="2000" kern="1200">
          <a:solidFill>
            <a:schemeClr val="tx1"/>
          </a:solidFill>
          <a:latin typeface="+mn-lt"/>
          <a:ea typeface="+mn-ea"/>
          <a:cs typeface="+mn-cs"/>
        </a:defRPr>
      </a:lvl4pPr>
      <a:lvl5pPr marL="1000125" indent="-185738" algn="l" rtl="0" eaLnBrk="0" fontAlgn="base" hangingPunct="0">
        <a:spcBef>
          <a:spcPts val="1138"/>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tcd.ie/trinity-electives/electives/"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tcd.ie/ssp/undergraduate/study-abroad/"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9144000" cy="5867400"/>
            <a:chOff x="0" y="0"/>
            <a:chExt cx="9144000" cy="5867400"/>
          </a:xfrm>
        </p:grpSpPr>
        <p:pic>
          <p:nvPicPr>
            <p:cNvPr id="7" name="Picture 6"/>
            <p:cNvPicPr>
              <a:picLocks noChangeAspect="1"/>
            </p:cNvPicPr>
            <p:nvPr/>
          </p:nvPicPr>
          <p:blipFill rotWithShape="1">
            <a:blip r:embed="rId3"/>
            <a:srcRect l="25788" t="16020" r="42159" b="16317"/>
            <a:stretch/>
          </p:blipFill>
          <p:spPr>
            <a:xfrm>
              <a:off x="0" y="2338498"/>
              <a:ext cx="2962275" cy="3528902"/>
            </a:xfrm>
            <a:prstGeom prst="rect">
              <a:avLst/>
            </a:prstGeom>
          </p:spPr>
        </p:pic>
        <p:grpSp>
          <p:nvGrpSpPr>
            <p:cNvPr id="10" name="Group 9"/>
            <p:cNvGrpSpPr/>
            <p:nvPr/>
          </p:nvGrpSpPr>
          <p:grpSpPr>
            <a:xfrm>
              <a:off x="0" y="0"/>
              <a:ext cx="9144000" cy="5867400"/>
              <a:chOff x="0" y="0"/>
              <a:chExt cx="9144000" cy="5867400"/>
            </a:xfrm>
          </p:grpSpPr>
          <p:grpSp>
            <p:nvGrpSpPr>
              <p:cNvPr id="6" name="Group 5"/>
              <p:cNvGrpSpPr/>
              <p:nvPr/>
            </p:nvGrpSpPr>
            <p:grpSpPr>
              <a:xfrm>
                <a:off x="0" y="0"/>
                <a:ext cx="9144000" cy="5867400"/>
                <a:chOff x="1" y="0"/>
                <a:chExt cx="9144000" cy="5867400"/>
              </a:xfrm>
            </p:grpSpPr>
            <p:sp>
              <p:nvSpPr>
                <p:cNvPr id="2" name="Rectangle 1"/>
                <p:cNvSpPr/>
                <p:nvPr/>
              </p:nvSpPr>
              <p:spPr>
                <a:xfrm>
                  <a:off x="1" y="0"/>
                  <a:ext cx="9144000" cy="871648"/>
                </a:xfrm>
                <a:prstGeom prst="rect">
                  <a:avLst/>
                </a:prstGeom>
                <a:solidFill>
                  <a:srgbClr val="0B5CA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3447"/>
                <a:stretch/>
              </p:blipFill>
              <p:spPr>
                <a:xfrm>
                  <a:off x="2962276" y="871648"/>
                  <a:ext cx="6181725" cy="4995752"/>
                </a:xfrm>
                <a:prstGeom prst="rect">
                  <a:avLst/>
                </a:prstGeom>
              </p:spPr>
            </p:pic>
          </p:grpSp>
          <p:pic>
            <p:nvPicPr>
              <p:cNvPr id="8" name="Picture 7"/>
              <p:cNvPicPr>
                <a:picLocks noChangeAspect="1"/>
              </p:cNvPicPr>
              <p:nvPr/>
            </p:nvPicPr>
            <p:blipFill rotWithShape="1">
              <a:blip r:embed="rId5"/>
              <a:srcRect l="28854" t="69158" r="58125" b="18413"/>
              <a:stretch/>
            </p:blipFill>
            <p:spPr>
              <a:xfrm>
                <a:off x="0" y="871648"/>
                <a:ext cx="2962275" cy="1467735"/>
              </a:xfrm>
              <a:prstGeom prst="rect">
                <a:avLst/>
              </a:prstGeom>
            </p:spPr>
          </p:pic>
        </p:grpSp>
      </p:grpSp>
    </p:spTree>
    <p:extLst>
      <p:ext uri="{BB962C8B-B14F-4D97-AF65-F5344CB8AC3E}">
        <p14:creationId xmlns:p14="http://schemas.microsoft.com/office/powerpoint/2010/main" val="4277801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1988840"/>
            <a:ext cx="7500939" cy="760462"/>
          </a:xfrm>
        </p:spPr>
        <p:txBody>
          <a:bodyPr/>
          <a:lstStyle/>
          <a:p>
            <a:r>
              <a:rPr lang="en-US" sz="4000" dirty="0" smtClean="0"/>
              <a:t>What Will I Study?</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437" y="0"/>
            <a:ext cx="2714088" cy="5816600"/>
          </a:xfrm>
          <a:prstGeom prst="rect">
            <a:avLst/>
          </a:prstGeom>
        </p:spPr>
      </p:pic>
    </p:spTree>
    <p:extLst>
      <p:ext uri="{BB962C8B-B14F-4D97-AF65-F5344CB8AC3E}">
        <p14:creationId xmlns:p14="http://schemas.microsoft.com/office/powerpoint/2010/main" val="41050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IE" altLang="en-US" sz="4000">
                <a:solidFill>
                  <a:srgbClr val="0E73B9"/>
                </a:solidFill>
              </a:rPr>
              <a:t>Year 1 Modules:</a:t>
            </a:r>
            <a:endParaRPr lang="en-US" altLang="en-US" sz="4000">
              <a:solidFill>
                <a:srgbClr val="0E73B9"/>
              </a:solidFill>
            </a:endParaRPr>
          </a:p>
        </p:txBody>
      </p:sp>
      <p:sp>
        <p:nvSpPr>
          <p:cNvPr id="21507" name="Rectangle 3"/>
          <p:cNvSpPr>
            <a:spLocks noGrp="1" noChangeArrowheads="1"/>
          </p:cNvSpPr>
          <p:nvPr>
            <p:ph type="body" sz="quarter" idx="10"/>
          </p:nvPr>
        </p:nvSpPr>
        <p:spPr>
          <a:xfrm>
            <a:off x="684213" y="1628774"/>
            <a:ext cx="7500937" cy="4968577"/>
          </a:xfrm>
        </p:spPr>
        <p:txBody>
          <a:bodyPr/>
          <a:lstStyle/>
          <a:p>
            <a:pPr lvl="1" eaLnBrk="1" hangingPunct="1">
              <a:lnSpc>
                <a:spcPct val="90000"/>
              </a:lnSpc>
              <a:buFont typeface="Wingdings" panose="05000000000000000000" pitchFamily="2" charset="2"/>
              <a:buChar char="§"/>
            </a:pPr>
            <a:r>
              <a:rPr lang="en-IE" altLang="en-US" sz="2400" dirty="0"/>
              <a:t>Introduction to Social Policy</a:t>
            </a:r>
          </a:p>
          <a:p>
            <a:pPr lvl="1" eaLnBrk="1" hangingPunct="1">
              <a:lnSpc>
                <a:spcPct val="90000"/>
              </a:lnSpc>
              <a:buFont typeface="Wingdings" panose="05000000000000000000" pitchFamily="2" charset="2"/>
              <a:buChar char="§"/>
            </a:pPr>
            <a:r>
              <a:rPr lang="en-IE" altLang="en-US" sz="2400" dirty="0"/>
              <a:t>Introduction to Sociology</a:t>
            </a:r>
          </a:p>
          <a:p>
            <a:pPr lvl="1" eaLnBrk="1" hangingPunct="1">
              <a:lnSpc>
                <a:spcPct val="90000"/>
              </a:lnSpc>
              <a:buFont typeface="Wingdings" panose="05000000000000000000" pitchFamily="2" charset="2"/>
              <a:buChar char="§"/>
            </a:pPr>
            <a:r>
              <a:rPr lang="en-IE" altLang="en-US" sz="2400" dirty="0"/>
              <a:t>Introduction to Political Science</a:t>
            </a:r>
          </a:p>
          <a:p>
            <a:pPr lvl="1" eaLnBrk="1" hangingPunct="1">
              <a:lnSpc>
                <a:spcPct val="90000"/>
              </a:lnSpc>
              <a:buFont typeface="Wingdings" panose="05000000000000000000" pitchFamily="2" charset="2"/>
              <a:buChar char="§"/>
            </a:pPr>
            <a:r>
              <a:rPr lang="en-IE" altLang="en-US" sz="2400" dirty="0"/>
              <a:t>Introduction to Economics or Introduction to Economic Policy</a:t>
            </a:r>
          </a:p>
          <a:p>
            <a:pPr eaLnBrk="1" hangingPunct="1">
              <a:lnSpc>
                <a:spcPct val="90000"/>
              </a:lnSpc>
              <a:buFont typeface="Wingdings" panose="05000000000000000000" pitchFamily="2" charset="2"/>
              <a:buNone/>
            </a:pPr>
            <a:r>
              <a:rPr lang="en-IE" altLang="en-US" sz="2400" dirty="0"/>
              <a:t>Two out of following:</a:t>
            </a:r>
          </a:p>
          <a:p>
            <a:pPr lvl="1" eaLnBrk="1" hangingPunct="1">
              <a:lnSpc>
                <a:spcPct val="90000"/>
              </a:lnSpc>
              <a:buFont typeface="Wingdings" panose="05000000000000000000" pitchFamily="2" charset="2"/>
              <a:buChar char="§"/>
            </a:pPr>
            <a:r>
              <a:rPr lang="en-IE" altLang="en-US" sz="2400" dirty="0"/>
              <a:t>Law</a:t>
            </a:r>
          </a:p>
          <a:p>
            <a:pPr lvl="1" eaLnBrk="1" hangingPunct="1">
              <a:lnSpc>
                <a:spcPct val="90000"/>
              </a:lnSpc>
              <a:buFont typeface="Wingdings" panose="05000000000000000000" pitchFamily="2" charset="2"/>
              <a:buChar char="§"/>
            </a:pPr>
            <a:r>
              <a:rPr lang="en-IE" altLang="en-US" sz="2400" dirty="0"/>
              <a:t>Maths / Statistics</a:t>
            </a:r>
          </a:p>
          <a:p>
            <a:pPr lvl="1" eaLnBrk="1" hangingPunct="1">
              <a:lnSpc>
                <a:spcPct val="90000"/>
              </a:lnSpc>
              <a:buFont typeface="Wingdings" panose="05000000000000000000" pitchFamily="2" charset="2"/>
              <a:buChar char="§"/>
            </a:pPr>
            <a:r>
              <a:rPr lang="en-IE" altLang="en-US" sz="2400" dirty="0"/>
              <a:t>Introduction to Psychology</a:t>
            </a:r>
          </a:p>
          <a:p>
            <a:pPr lvl="1" eaLnBrk="1" hangingPunct="1">
              <a:lnSpc>
                <a:spcPct val="90000"/>
              </a:lnSpc>
              <a:buFont typeface="Wingdings" panose="05000000000000000000" pitchFamily="2" charset="2"/>
              <a:buChar char="§"/>
            </a:pPr>
            <a:r>
              <a:rPr lang="en-IE" altLang="en-US" sz="2400" dirty="0"/>
              <a:t>A language module-  French/ German/ Russian / Polish</a:t>
            </a:r>
            <a:endParaRPr lang="en-US" altLang="en-US" sz="2400" dirty="0"/>
          </a:p>
        </p:txBody>
      </p:sp>
      <p:sp>
        <p:nvSpPr>
          <p:cNvPr id="21508" name="Text Placeholder 1"/>
          <p:cNvSpPr>
            <a:spLocks noGrp="1"/>
          </p:cNvSpPr>
          <p:nvPr>
            <p:ph type="body" sz="quarter" idx="11"/>
          </p:nvPr>
        </p:nvSpPr>
        <p:spPr/>
        <p:txBody>
          <a:bodyPr/>
          <a:lstStyle/>
          <a:p>
            <a:pPr eaLnBrk="1" hangingPunct="1"/>
            <a:endParaRPr lang="en-IE"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27088" y="476250"/>
            <a:ext cx="7500937" cy="561975"/>
          </a:xfrm>
        </p:spPr>
        <p:txBody>
          <a:bodyPr/>
          <a:lstStyle/>
          <a:p>
            <a:pPr eaLnBrk="1" hangingPunct="1"/>
            <a:r>
              <a:rPr lang="en-IE" altLang="en-US" sz="4000">
                <a:solidFill>
                  <a:srgbClr val="0E73B9"/>
                </a:solidFill>
              </a:rPr>
              <a:t>Year 2 Modules:</a:t>
            </a:r>
            <a:endParaRPr lang="en-US" altLang="en-US" sz="4000">
              <a:solidFill>
                <a:srgbClr val="0E73B9"/>
              </a:solidFill>
            </a:endParaRPr>
          </a:p>
        </p:txBody>
      </p:sp>
      <p:sp>
        <p:nvSpPr>
          <p:cNvPr id="19459" name="Rectangle 3"/>
          <p:cNvSpPr>
            <a:spLocks noGrp="1" noChangeArrowheads="1"/>
          </p:cNvSpPr>
          <p:nvPr>
            <p:ph sz="quarter" idx="1"/>
          </p:nvPr>
        </p:nvSpPr>
        <p:spPr>
          <a:xfrm>
            <a:off x="566738" y="1557338"/>
            <a:ext cx="8504237" cy="4572000"/>
          </a:xfrm>
        </p:spPr>
        <p:txBody>
          <a:bodyPr/>
          <a:lstStyle/>
          <a:p>
            <a:pPr lvl="1" eaLnBrk="1" hangingPunct="1">
              <a:lnSpc>
                <a:spcPct val="90000"/>
              </a:lnSpc>
              <a:buFont typeface="Wingdings" panose="05000000000000000000" pitchFamily="2" charset="2"/>
              <a:buChar char="§"/>
              <a:defRPr/>
            </a:pPr>
            <a:r>
              <a:rPr lang="en-IE" altLang="en-US" sz="2400" dirty="0" smtClean="0"/>
              <a:t>Social Policy Issues: housing, crime and refugee policy</a:t>
            </a:r>
            <a:endParaRPr lang="en-IE" altLang="en-US" sz="2400" dirty="0"/>
          </a:p>
          <a:p>
            <a:pPr lvl="1" eaLnBrk="1" hangingPunct="1">
              <a:lnSpc>
                <a:spcPct val="90000"/>
              </a:lnSpc>
              <a:buFont typeface="Wingdings" panose="05000000000000000000" pitchFamily="2" charset="2"/>
              <a:buChar char="§"/>
              <a:defRPr/>
            </a:pPr>
            <a:r>
              <a:rPr lang="en-IE" altLang="en-US" sz="2400" dirty="0"/>
              <a:t>Social Theory</a:t>
            </a:r>
          </a:p>
          <a:p>
            <a:pPr lvl="1" eaLnBrk="1" hangingPunct="1">
              <a:lnSpc>
                <a:spcPct val="90000"/>
              </a:lnSpc>
              <a:buFont typeface="Wingdings" panose="05000000000000000000" pitchFamily="2" charset="2"/>
              <a:buChar char="§"/>
              <a:defRPr/>
            </a:pPr>
            <a:r>
              <a:rPr lang="en-IE" altLang="en-US" sz="2400" dirty="0" smtClean="0"/>
              <a:t>Introduction to Social Research</a:t>
            </a:r>
          </a:p>
          <a:p>
            <a:pPr marL="0" lvl="1" indent="0" eaLnBrk="1" hangingPunct="1">
              <a:lnSpc>
                <a:spcPct val="90000"/>
              </a:lnSpc>
              <a:buFont typeface="Arial" panose="020B0604020202020204" pitchFamily="34" charset="0"/>
              <a:buNone/>
              <a:defRPr/>
            </a:pPr>
            <a:endParaRPr lang="en-IE" altLang="en-US" sz="2400" dirty="0" smtClean="0"/>
          </a:p>
          <a:p>
            <a:pPr eaLnBrk="1" hangingPunct="1">
              <a:lnSpc>
                <a:spcPct val="90000"/>
              </a:lnSpc>
              <a:buFont typeface="Wingdings" pitchFamily="2" charset="2"/>
              <a:buNone/>
              <a:defRPr/>
            </a:pPr>
            <a:r>
              <a:rPr lang="en-IE" altLang="en-US" sz="2400" dirty="0" smtClean="0"/>
              <a:t>Two modules</a:t>
            </a:r>
            <a:r>
              <a:rPr lang="en-IE" altLang="en-US" sz="2400" dirty="0"/>
              <a:t> </a:t>
            </a:r>
            <a:r>
              <a:rPr lang="en-IE" altLang="en-US" sz="2400" dirty="0" smtClean="0"/>
              <a:t>from outside of your Programme</a:t>
            </a:r>
            <a:endParaRPr lang="en-IE" altLang="en-US" sz="2400" dirty="0"/>
          </a:p>
          <a:p>
            <a:pPr lvl="1" eaLnBrk="1" hangingPunct="1">
              <a:lnSpc>
                <a:spcPct val="90000"/>
              </a:lnSpc>
              <a:buFont typeface="Wingdings" panose="05000000000000000000" pitchFamily="2" charset="2"/>
              <a:buChar char="§"/>
              <a:defRPr/>
            </a:pPr>
            <a:r>
              <a:rPr lang="en-IE" altLang="en-US" sz="2400" dirty="0" smtClean="0"/>
              <a:t>Open Modules</a:t>
            </a:r>
          </a:p>
          <a:p>
            <a:pPr lvl="1" eaLnBrk="1" hangingPunct="1">
              <a:lnSpc>
                <a:spcPct val="90000"/>
              </a:lnSpc>
              <a:buFont typeface="Wingdings" panose="05000000000000000000" pitchFamily="2" charset="2"/>
              <a:buChar char="§"/>
              <a:defRPr/>
            </a:pPr>
            <a:r>
              <a:rPr lang="en-IE" altLang="en-US" sz="2400" dirty="0" smtClean="0"/>
              <a:t>Trinity Electives </a:t>
            </a:r>
            <a:endParaRPr lang="en-IE" altLang="en-US" sz="2400" dirty="0"/>
          </a:p>
          <a:p>
            <a:pPr eaLnBrk="1" hangingPunct="1">
              <a:lnSpc>
                <a:spcPct val="90000"/>
              </a:lnSpc>
              <a:buFont typeface="Wingdings" pitchFamily="2" charset="2"/>
              <a:buNone/>
              <a:defRPr/>
            </a:pPr>
            <a:endParaRPr lang="en-US" alt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5187" y="166817"/>
            <a:ext cx="7500939" cy="760462"/>
          </a:xfrm>
        </p:spPr>
        <p:txBody>
          <a:bodyPr/>
          <a:lstStyle/>
          <a:p>
            <a:r>
              <a:rPr lang="en-US" dirty="0" smtClean="0"/>
              <a:t>Open Modules and Trinity </a:t>
            </a:r>
            <a:r>
              <a:rPr lang="en-US" dirty="0"/>
              <a:t>Electives</a:t>
            </a:r>
          </a:p>
        </p:txBody>
      </p:sp>
      <p:sp>
        <p:nvSpPr>
          <p:cNvPr id="7" name="Text Placeholder 6"/>
          <p:cNvSpPr>
            <a:spLocks noGrp="1"/>
          </p:cNvSpPr>
          <p:nvPr>
            <p:ph type="body" sz="quarter" idx="10"/>
          </p:nvPr>
        </p:nvSpPr>
        <p:spPr>
          <a:xfrm>
            <a:off x="251520" y="1196752"/>
            <a:ext cx="6061030" cy="4109343"/>
          </a:xfrm>
        </p:spPr>
        <p:txBody>
          <a:bodyPr/>
          <a:lstStyle/>
          <a:p>
            <a:pPr marL="342900" indent="-342900" algn="just">
              <a:spcBef>
                <a:spcPts val="0"/>
              </a:spcBef>
              <a:buFont typeface="Wingdings" charset="2"/>
              <a:buChar char="§"/>
            </a:pPr>
            <a:r>
              <a:rPr lang="en-IE" sz="2400" b="0" dirty="0" smtClean="0"/>
              <a:t>Add </a:t>
            </a:r>
            <a:r>
              <a:rPr lang="en-IE" sz="2400" b="0" dirty="0"/>
              <a:t>breadth to student learning through engaging students in learning opportunities outside of core subject </a:t>
            </a:r>
            <a:r>
              <a:rPr lang="en-IE" sz="2400" b="0" dirty="0" smtClean="0"/>
              <a:t>areas</a:t>
            </a:r>
          </a:p>
          <a:p>
            <a:pPr marL="342900" indent="-342900" algn="just">
              <a:spcBef>
                <a:spcPts val="0"/>
              </a:spcBef>
              <a:buFont typeface="Wingdings" charset="2"/>
              <a:buChar char="§"/>
            </a:pPr>
            <a:endParaRPr lang="en-IE" sz="2400" b="0" dirty="0" smtClean="0"/>
          </a:p>
          <a:p>
            <a:pPr marL="342900" indent="-342900" algn="just">
              <a:spcBef>
                <a:spcPts val="0"/>
              </a:spcBef>
              <a:buFont typeface="Wingdings" charset="2"/>
              <a:buChar char="§"/>
            </a:pPr>
            <a:endParaRPr lang="en-IE" sz="2400" b="0" dirty="0"/>
          </a:p>
          <a:p>
            <a:pPr marL="342900" indent="-342900" algn="just">
              <a:spcBef>
                <a:spcPts val="0"/>
              </a:spcBef>
              <a:buFont typeface="Wingdings" charset="2"/>
              <a:buChar char="§"/>
            </a:pPr>
            <a:r>
              <a:rPr lang="en-IE" sz="2400" b="0" dirty="0" smtClean="0"/>
              <a:t>Expose students </a:t>
            </a:r>
            <a:r>
              <a:rPr lang="en-IE" sz="2400" b="0" dirty="0"/>
              <a:t>to the wider aspect of an </a:t>
            </a:r>
            <a:r>
              <a:rPr lang="en-IE" sz="2400" b="0" dirty="0" smtClean="0"/>
              <a:t>issue/topic from other disciplinary approaches</a:t>
            </a:r>
          </a:p>
          <a:p>
            <a:pPr algn="just">
              <a:spcBef>
                <a:spcPts val="0"/>
              </a:spcBef>
            </a:pPr>
            <a:endParaRPr lang="en-IE" sz="2400" dirty="0"/>
          </a:p>
          <a:p>
            <a:pPr algn="ctr">
              <a:tabLst>
                <a:tab pos="6005513" algn="l"/>
              </a:tabLst>
            </a:pPr>
            <a:r>
              <a:rPr lang="en-IE" sz="2400" dirty="0" smtClean="0">
                <a:hlinkClick r:id="rId2"/>
              </a:rPr>
              <a:t>www.tcd.ie/trinity-electives</a:t>
            </a:r>
            <a:endParaRPr lang="en-IE" sz="2400" dirty="0"/>
          </a:p>
          <a:p>
            <a:pPr marL="342900" indent="-342900">
              <a:buFont typeface="Wingdings" charset="2"/>
              <a:buChar char="§"/>
              <a:tabLst>
                <a:tab pos="6005513" algn="l"/>
              </a:tabLst>
            </a:pPr>
            <a:endParaRPr lang="en-US" sz="2400" dirty="0"/>
          </a:p>
          <a:p>
            <a:endParaRPr lang="en-US" sz="2400"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437" y="0"/>
            <a:ext cx="2714088" cy="5816600"/>
          </a:xfrm>
          <a:prstGeom prst="rect">
            <a:avLst/>
          </a:prstGeom>
        </p:spPr>
      </p:pic>
    </p:spTree>
    <p:extLst>
      <p:ext uri="{BB962C8B-B14F-4D97-AF65-F5344CB8AC3E}">
        <p14:creationId xmlns:p14="http://schemas.microsoft.com/office/powerpoint/2010/main" val="3506185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IE" altLang="en-US" sz="4000">
                <a:solidFill>
                  <a:srgbClr val="0E73B9"/>
                </a:solidFill>
              </a:rPr>
              <a:t>Year 3 Modules:</a:t>
            </a:r>
            <a:endParaRPr lang="en-US" altLang="en-US" sz="4000">
              <a:solidFill>
                <a:srgbClr val="0E73B9"/>
              </a:solidFill>
            </a:endParaRPr>
          </a:p>
        </p:txBody>
      </p:sp>
      <p:sp>
        <p:nvSpPr>
          <p:cNvPr id="23555" name="Rectangle 3"/>
          <p:cNvSpPr>
            <a:spLocks noGrp="1" noChangeArrowheads="1"/>
          </p:cNvSpPr>
          <p:nvPr>
            <p:ph type="body" sz="quarter" idx="10"/>
          </p:nvPr>
        </p:nvSpPr>
        <p:spPr>
          <a:xfrm>
            <a:off x="828675" y="1628800"/>
            <a:ext cx="7500938" cy="4040187"/>
          </a:xfrm>
        </p:spPr>
        <p:txBody>
          <a:bodyPr/>
          <a:lstStyle/>
          <a:p>
            <a:pPr lvl="1" eaLnBrk="1" hangingPunct="1">
              <a:lnSpc>
                <a:spcPct val="90000"/>
              </a:lnSpc>
              <a:buFont typeface="Wingdings" panose="05000000000000000000" pitchFamily="2" charset="2"/>
              <a:buChar char="§"/>
            </a:pPr>
            <a:r>
              <a:rPr lang="en-IE" altLang="en-US" sz="2400" dirty="0" smtClean="0"/>
              <a:t>Researching Society</a:t>
            </a:r>
          </a:p>
          <a:p>
            <a:pPr lvl="1" eaLnBrk="1" hangingPunct="1">
              <a:lnSpc>
                <a:spcPct val="90000"/>
              </a:lnSpc>
              <a:buFont typeface="Wingdings" panose="05000000000000000000" pitchFamily="2" charset="2"/>
              <a:buChar char="§"/>
            </a:pPr>
            <a:r>
              <a:rPr lang="en-IE" altLang="en-US" sz="2400" dirty="0" smtClean="0"/>
              <a:t>Life </a:t>
            </a:r>
            <a:r>
              <a:rPr lang="en-IE" altLang="en-US" sz="2400" dirty="0"/>
              <a:t>Courses and Evolving Welfare States</a:t>
            </a:r>
          </a:p>
          <a:p>
            <a:pPr lvl="1" eaLnBrk="1" hangingPunct="1">
              <a:lnSpc>
                <a:spcPct val="90000"/>
              </a:lnSpc>
              <a:buFont typeface="Wingdings" panose="05000000000000000000" pitchFamily="2" charset="2"/>
              <a:buChar char="§"/>
            </a:pPr>
            <a:r>
              <a:rPr lang="en-IE" altLang="en-US" sz="2400" dirty="0" smtClean="0"/>
              <a:t>Youth </a:t>
            </a:r>
            <a:r>
              <a:rPr lang="en-IE" altLang="en-US" sz="2400" dirty="0"/>
              <a:t>and </a:t>
            </a:r>
            <a:r>
              <a:rPr lang="en-IE" altLang="en-US" sz="2400" dirty="0" smtClean="0"/>
              <a:t>Society</a:t>
            </a:r>
          </a:p>
          <a:p>
            <a:pPr lvl="1" eaLnBrk="1" hangingPunct="1">
              <a:lnSpc>
                <a:spcPct val="90000"/>
              </a:lnSpc>
              <a:buFont typeface="Wingdings" panose="05000000000000000000" pitchFamily="2" charset="2"/>
              <a:buChar char="§"/>
            </a:pPr>
            <a:r>
              <a:rPr lang="en-IE" altLang="en-US" sz="2400" dirty="0" smtClean="0"/>
              <a:t>Homelessness</a:t>
            </a:r>
          </a:p>
          <a:p>
            <a:pPr lvl="1" eaLnBrk="1" hangingPunct="1">
              <a:lnSpc>
                <a:spcPct val="90000"/>
              </a:lnSpc>
              <a:buFont typeface="Wingdings" panose="05000000000000000000" pitchFamily="2" charset="2"/>
              <a:buChar char="§"/>
            </a:pPr>
            <a:r>
              <a:rPr lang="en-IE" altLang="en-US" sz="2400" dirty="0" smtClean="0"/>
              <a:t>Race, Ethnicity and Identity</a:t>
            </a:r>
          </a:p>
          <a:p>
            <a:pPr lvl="1" eaLnBrk="1" hangingPunct="1">
              <a:lnSpc>
                <a:spcPct val="90000"/>
              </a:lnSpc>
              <a:buFont typeface="Wingdings" panose="05000000000000000000" pitchFamily="2" charset="2"/>
              <a:buChar char="§"/>
            </a:pPr>
            <a:r>
              <a:rPr lang="en-IE" altLang="en-US" sz="2400" dirty="0" smtClean="0"/>
              <a:t>Globalisation &amp; Development</a:t>
            </a:r>
          </a:p>
          <a:p>
            <a:pPr lvl="1" eaLnBrk="1" hangingPunct="1">
              <a:lnSpc>
                <a:spcPct val="90000"/>
              </a:lnSpc>
              <a:buFont typeface="Wingdings" panose="05000000000000000000" pitchFamily="2" charset="2"/>
              <a:buChar char="§"/>
            </a:pPr>
            <a:r>
              <a:rPr lang="en-IE" altLang="en-US" sz="2400" dirty="0" smtClean="0"/>
              <a:t>Social Stratification &amp; Inequalities</a:t>
            </a:r>
          </a:p>
          <a:p>
            <a:pPr lvl="1" eaLnBrk="1" hangingPunct="1">
              <a:lnSpc>
                <a:spcPct val="90000"/>
              </a:lnSpc>
              <a:buFont typeface="Wingdings" panose="05000000000000000000" pitchFamily="2" charset="2"/>
              <a:buChar char="§"/>
            </a:pPr>
            <a:r>
              <a:rPr lang="en-IE" altLang="en-US" sz="2400" dirty="0" smtClean="0"/>
              <a:t>Comparative Sociology of Europe</a:t>
            </a:r>
          </a:p>
          <a:p>
            <a:pPr algn="ctr" eaLnBrk="1" hangingPunct="1">
              <a:buFont typeface="Wingdings" panose="05000000000000000000" pitchFamily="2" charset="2"/>
              <a:buNone/>
            </a:pPr>
            <a:endParaRPr lang="en-IE" altLang="en-US" sz="2400" dirty="0" smtClean="0"/>
          </a:p>
          <a:p>
            <a:pPr algn="ctr" eaLnBrk="1" hangingPunct="1">
              <a:buFont typeface="Wingdings" panose="05000000000000000000" pitchFamily="2" charset="2"/>
              <a:buNone/>
            </a:pPr>
            <a:r>
              <a:rPr lang="en-IE" altLang="en-US" sz="3200" dirty="0" smtClean="0"/>
              <a:t>STUDY ABROAD OPTION</a:t>
            </a:r>
            <a:endParaRPr lang="en-US" altLang="en-US" sz="3200" dirty="0"/>
          </a:p>
        </p:txBody>
      </p:sp>
      <p:sp>
        <p:nvSpPr>
          <p:cNvPr id="23556" name="Text Placeholder 1"/>
          <p:cNvSpPr>
            <a:spLocks noGrp="1"/>
          </p:cNvSpPr>
          <p:nvPr>
            <p:ph type="body" sz="quarter" idx="11"/>
          </p:nvPr>
        </p:nvSpPr>
        <p:spPr/>
        <p:txBody>
          <a:bodyPr/>
          <a:lstStyle/>
          <a:p>
            <a:pPr eaLnBrk="1" hangingPunct="1"/>
            <a:endParaRPr lang="en-IE"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chemeClr val="accent2">
                    <a:lumMod val="75000"/>
                  </a:schemeClr>
                </a:solidFill>
              </a:rPr>
              <a:t>Year 3  Study </a:t>
            </a:r>
            <a:r>
              <a:rPr lang="en-GB" sz="3200" dirty="0">
                <a:solidFill>
                  <a:schemeClr val="accent2">
                    <a:lumMod val="75000"/>
                  </a:schemeClr>
                </a:solidFill>
              </a:rPr>
              <a:t>Abroad</a:t>
            </a:r>
          </a:p>
        </p:txBody>
      </p:sp>
      <p:sp>
        <p:nvSpPr>
          <p:cNvPr id="3" name="Text Placeholder 2"/>
          <p:cNvSpPr>
            <a:spLocks noGrp="1"/>
          </p:cNvSpPr>
          <p:nvPr>
            <p:ph type="body" sz="quarter" idx="10"/>
          </p:nvPr>
        </p:nvSpPr>
        <p:spPr>
          <a:xfrm>
            <a:off x="522514" y="1771174"/>
            <a:ext cx="4049486" cy="3049961"/>
          </a:xfrm>
        </p:spPr>
        <p:style>
          <a:lnRef idx="2">
            <a:schemeClr val="accent5"/>
          </a:lnRef>
          <a:fillRef idx="1">
            <a:schemeClr val="lt1"/>
          </a:fillRef>
          <a:effectRef idx="0">
            <a:schemeClr val="accent5"/>
          </a:effectRef>
          <a:fontRef idx="minor">
            <a:schemeClr val="dk1"/>
          </a:fontRef>
        </p:style>
        <p:txBody>
          <a:bodyPr/>
          <a:lstStyle/>
          <a:p>
            <a:pPr marL="182563" lvl="1" indent="0">
              <a:buNone/>
            </a:pPr>
            <a:r>
              <a:rPr lang="en-IE" sz="1600" dirty="0">
                <a:solidFill>
                  <a:schemeClr val="accent1">
                    <a:lumMod val="50000"/>
                  </a:schemeClr>
                </a:solidFill>
              </a:rPr>
              <a:t>Some Erasmus Partners</a:t>
            </a:r>
          </a:p>
          <a:p>
            <a:pPr lvl="1">
              <a:spcBef>
                <a:spcPts val="600"/>
              </a:spcBef>
            </a:pPr>
            <a:r>
              <a:rPr lang="en-IE" dirty="0"/>
              <a:t>Charles University Prague</a:t>
            </a:r>
          </a:p>
          <a:p>
            <a:pPr lvl="1">
              <a:spcBef>
                <a:spcPts val="600"/>
              </a:spcBef>
            </a:pPr>
            <a:r>
              <a:rPr lang="en-IE" dirty="0"/>
              <a:t>University of Copenhagen</a:t>
            </a:r>
          </a:p>
          <a:p>
            <a:pPr lvl="1">
              <a:spcBef>
                <a:spcPts val="600"/>
              </a:spcBef>
            </a:pPr>
            <a:r>
              <a:rPr lang="en-IE" dirty="0"/>
              <a:t>University of Helsinki (Finland)</a:t>
            </a:r>
          </a:p>
          <a:p>
            <a:pPr lvl="1">
              <a:spcBef>
                <a:spcPts val="600"/>
              </a:spcBef>
            </a:pPr>
            <a:r>
              <a:rPr lang="en-IE" dirty="0"/>
              <a:t>Istanbul Bilgi University </a:t>
            </a:r>
          </a:p>
          <a:p>
            <a:pPr lvl="1">
              <a:spcBef>
                <a:spcPts val="600"/>
              </a:spcBef>
            </a:pPr>
            <a:r>
              <a:rPr lang="en-IE" dirty="0"/>
              <a:t>University of Tübingen (Germany)</a:t>
            </a:r>
          </a:p>
          <a:p>
            <a:pPr lvl="1">
              <a:spcBef>
                <a:spcPts val="600"/>
              </a:spcBef>
            </a:pPr>
            <a:r>
              <a:rPr lang="en-IE" dirty="0" err="1"/>
              <a:t>Umeå</a:t>
            </a:r>
            <a:r>
              <a:rPr lang="en-IE" dirty="0"/>
              <a:t> University (Sweden)</a:t>
            </a:r>
          </a:p>
          <a:p>
            <a:pPr lvl="1">
              <a:spcBef>
                <a:spcPts val="600"/>
              </a:spcBef>
            </a:pPr>
            <a:r>
              <a:rPr lang="en-IE" dirty="0"/>
              <a:t>University of Malta</a:t>
            </a:r>
          </a:p>
          <a:p>
            <a:pPr lvl="1">
              <a:spcBef>
                <a:spcPts val="600"/>
              </a:spcBef>
            </a:pPr>
            <a:r>
              <a:rPr lang="en-IE" dirty="0"/>
              <a:t>University Lille (France)</a:t>
            </a:r>
          </a:p>
          <a:p>
            <a:pPr lvl="1">
              <a:spcBef>
                <a:spcPts val="600"/>
              </a:spcBef>
            </a:pPr>
            <a:r>
              <a:rPr lang="en-IE" dirty="0"/>
              <a:t>University of Tampere (Finland)</a:t>
            </a:r>
          </a:p>
          <a:p>
            <a:pPr marL="392112" lvl="1" indent="0">
              <a:buNone/>
            </a:pPr>
            <a:endParaRPr lang="en-IE" dirty="0"/>
          </a:p>
        </p:txBody>
      </p:sp>
      <p:sp>
        <p:nvSpPr>
          <p:cNvPr id="4" name="Text Placeholder 3">
            <a:extLst>
              <a:ext uri="{FF2B5EF4-FFF2-40B4-BE49-F238E27FC236}">
                <a16:creationId xmlns="" xmlns:a16="http://schemas.microsoft.com/office/drawing/2014/main" id="{0460332D-D4B4-4DA4-B3B5-8CB5824FED33}"/>
              </a:ext>
            </a:extLst>
          </p:cNvPr>
          <p:cNvSpPr>
            <a:spLocks noGrp="1"/>
          </p:cNvSpPr>
          <p:nvPr>
            <p:ph type="body" sz="quarter" idx="11"/>
          </p:nvPr>
        </p:nvSpPr>
        <p:spPr/>
        <p:txBody>
          <a:bodyPr/>
          <a:lstStyle/>
          <a:p>
            <a:pPr marL="392112" lvl="1" indent="0">
              <a:buNone/>
            </a:pPr>
            <a:r>
              <a:rPr lang="en-IE" dirty="0"/>
              <a:t>Junior Sophister (JS) Year 3 Option to study abroad</a:t>
            </a:r>
          </a:p>
          <a:p>
            <a:endParaRPr lang="en-IE" dirty="0"/>
          </a:p>
        </p:txBody>
      </p:sp>
      <p:sp>
        <p:nvSpPr>
          <p:cNvPr id="5" name="Text Placeholder 4">
            <a:extLst>
              <a:ext uri="{FF2B5EF4-FFF2-40B4-BE49-F238E27FC236}">
                <a16:creationId xmlns="" xmlns:a16="http://schemas.microsoft.com/office/drawing/2014/main" id="{BB65395A-B2C5-4303-B8B6-4BFB8EAD2D1C}"/>
              </a:ext>
            </a:extLst>
          </p:cNvPr>
          <p:cNvSpPr>
            <a:spLocks noGrp="1"/>
          </p:cNvSpPr>
          <p:nvPr>
            <p:ph type="body" sz="quarter" idx="12"/>
          </p:nvPr>
        </p:nvSpPr>
        <p:spPr>
          <a:xfrm>
            <a:off x="4853941" y="1771175"/>
            <a:ext cx="3934800" cy="2957580"/>
          </a:xfrm>
        </p:spPr>
        <p:style>
          <a:lnRef idx="2">
            <a:schemeClr val="accent5"/>
          </a:lnRef>
          <a:fillRef idx="1">
            <a:schemeClr val="lt1"/>
          </a:fillRef>
          <a:effectRef idx="0">
            <a:schemeClr val="accent5"/>
          </a:effectRef>
          <a:fontRef idx="minor">
            <a:schemeClr val="dk1"/>
          </a:fontRef>
        </p:style>
        <p:txBody>
          <a:bodyPr/>
          <a:lstStyle/>
          <a:p>
            <a:pPr marL="182563" lvl="1" indent="0">
              <a:buNone/>
            </a:pPr>
            <a:r>
              <a:rPr lang="en-IE" b="1" dirty="0">
                <a:solidFill>
                  <a:schemeClr val="tx2">
                    <a:lumMod val="50000"/>
                  </a:schemeClr>
                </a:solidFill>
              </a:rPr>
              <a:t>Some International Exchange Partners</a:t>
            </a:r>
          </a:p>
          <a:p>
            <a:pPr lvl="1"/>
            <a:r>
              <a:rPr lang="en-IE" dirty="0"/>
              <a:t>Australian National University</a:t>
            </a:r>
          </a:p>
          <a:p>
            <a:pPr lvl="1"/>
            <a:r>
              <a:rPr lang="en-IE" dirty="0"/>
              <a:t>University of Melbourne</a:t>
            </a:r>
          </a:p>
          <a:p>
            <a:pPr lvl="1"/>
            <a:r>
              <a:rPr lang="en-IE" dirty="0"/>
              <a:t>McGill University (Canada)</a:t>
            </a:r>
          </a:p>
          <a:p>
            <a:pPr lvl="1"/>
            <a:r>
              <a:rPr lang="en-IE" dirty="0"/>
              <a:t>Boston College</a:t>
            </a:r>
          </a:p>
          <a:p>
            <a:pPr lvl="1"/>
            <a:r>
              <a:rPr lang="en-IE" dirty="0"/>
              <a:t>University of California</a:t>
            </a:r>
          </a:p>
          <a:p>
            <a:pPr marL="0" lvl="1" indent="0">
              <a:buNone/>
            </a:pPr>
            <a:endParaRPr lang="en-IE" dirty="0"/>
          </a:p>
        </p:txBody>
      </p:sp>
      <p:sp>
        <p:nvSpPr>
          <p:cNvPr id="8" name="TextBox 7">
            <a:extLst>
              <a:ext uri="{FF2B5EF4-FFF2-40B4-BE49-F238E27FC236}">
                <a16:creationId xmlns="" xmlns:a16="http://schemas.microsoft.com/office/drawing/2014/main" id="{CE79D8B2-8FA5-4083-9217-07AD3360057A}"/>
              </a:ext>
            </a:extLst>
          </p:cNvPr>
          <p:cNvSpPr txBox="1"/>
          <p:nvPr/>
        </p:nvSpPr>
        <p:spPr>
          <a:xfrm>
            <a:off x="2155507" y="1375693"/>
            <a:ext cx="6988493" cy="369332"/>
          </a:xfrm>
          <a:prstGeom prst="rect">
            <a:avLst/>
          </a:prstGeom>
          <a:noFill/>
        </p:spPr>
        <p:txBody>
          <a:bodyPr wrap="square" rtlCol="0">
            <a:spAutoFit/>
          </a:bodyPr>
          <a:lstStyle/>
          <a:p>
            <a:r>
              <a:rPr lang="en-IE" dirty="0"/>
              <a:t>Erasmus or International Exchange Programme</a:t>
            </a:r>
          </a:p>
        </p:txBody>
      </p:sp>
      <p:sp>
        <p:nvSpPr>
          <p:cNvPr id="9" name="TextBox 8">
            <a:extLst>
              <a:ext uri="{FF2B5EF4-FFF2-40B4-BE49-F238E27FC236}">
                <a16:creationId xmlns="" xmlns:a16="http://schemas.microsoft.com/office/drawing/2014/main" id="{3237C2FF-0A1F-46D3-B515-E082131012E0}"/>
              </a:ext>
            </a:extLst>
          </p:cNvPr>
          <p:cNvSpPr txBox="1"/>
          <p:nvPr/>
        </p:nvSpPr>
        <p:spPr>
          <a:xfrm>
            <a:off x="638176" y="5090160"/>
            <a:ext cx="8238647" cy="923330"/>
          </a:xfrm>
          <a:prstGeom prst="rect">
            <a:avLst/>
          </a:prstGeom>
          <a:noFill/>
        </p:spPr>
        <p:txBody>
          <a:bodyPr wrap="square" rtlCol="0">
            <a:spAutoFit/>
          </a:bodyPr>
          <a:lstStyle/>
          <a:p>
            <a:r>
              <a:rPr lang="en-IE" dirty="0"/>
              <a:t>See the study abroad website for further information about all exchange programmes – </a:t>
            </a:r>
            <a:r>
              <a:rPr lang="en-IE" dirty="0">
                <a:hlinkClick r:id="rId2"/>
              </a:rPr>
              <a:t>http://www.tcd.ie/ssp/undergraduate/study-abroad/</a:t>
            </a:r>
            <a:r>
              <a:rPr lang="en-IE" dirty="0"/>
              <a:t> </a:t>
            </a:r>
          </a:p>
          <a:p>
            <a:endParaRPr lang="en-IE" dirty="0"/>
          </a:p>
        </p:txBody>
      </p:sp>
    </p:spTree>
    <p:extLst>
      <p:ext uri="{BB962C8B-B14F-4D97-AF65-F5344CB8AC3E}">
        <p14:creationId xmlns:p14="http://schemas.microsoft.com/office/powerpoint/2010/main" val="1931685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IE" altLang="en-US" sz="4000" dirty="0" smtClean="0">
                <a:solidFill>
                  <a:srgbClr val="0E73B9"/>
                </a:solidFill>
              </a:rPr>
              <a:t>Year </a:t>
            </a:r>
            <a:r>
              <a:rPr lang="en-IE" altLang="en-US" sz="4000" dirty="0">
                <a:solidFill>
                  <a:srgbClr val="0E73B9"/>
                </a:solidFill>
              </a:rPr>
              <a:t>4 Modules:</a:t>
            </a:r>
            <a:endParaRPr lang="en-US" altLang="en-US" sz="4000" dirty="0">
              <a:solidFill>
                <a:srgbClr val="0E73B9"/>
              </a:solidFill>
            </a:endParaRPr>
          </a:p>
        </p:txBody>
      </p:sp>
      <p:sp>
        <p:nvSpPr>
          <p:cNvPr id="24579" name="Rectangle 3"/>
          <p:cNvSpPr>
            <a:spLocks noGrp="1" noChangeArrowheads="1"/>
          </p:cNvSpPr>
          <p:nvPr>
            <p:ph type="body" sz="quarter" idx="10"/>
          </p:nvPr>
        </p:nvSpPr>
        <p:spPr>
          <a:xfrm>
            <a:off x="828675" y="1881188"/>
            <a:ext cx="7500938" cy="4040187"/>
          </a:xfrm>
        </p:spPr>
        <p:txBody>
          <a:bodyPr/>
          <a:lstStyle/>
          <a:p>
            <a:pPr lvl="1" eaLnBrk="1" hangingPunct="1">
              <a:lnSpc>
                <a:spcPct val="90000"/>
              </a:lnSpc>
              <a:buFont typeface="Wingdings" panose="05000000000000000000" pitchFamily="2" charset="2"/>
              <a:buChar char="§"/>
            </a:pPr>
            <a:r>
              <a:rPr lang="en-IE" altLang="en-US" sz="2400" dirty="0" smtClean="0"/>
              <a:t>Ageing Societies </a:t>
            </a:r>
          </a:p>
          <a:p>
            <a:pPr lvl="1" eaLnBrk="1" hangingPunct="1">
              <a:lnSpc>
                <a:spcPct val="90000"/>
              </a:lnSpc>
              <a:buFont typeface="Wingdings" panose="05000000000000000000" pitchFamily="2" charset="2"/>
              <a:buChar char="§"/>
            </a:pPr>
            <a:r>
              <a:rPr lang="en-IE" altLang="en-US" sz="2400" dirty="0" smtClean="0"/>
              <a:t>Poverty</a:t>
            </a:r>
            <a:r>
              <a:rPr lang="en-IE" altLang="en-US" sz="2400" dirty="0"/>
              <a:t>, Inequality and Redistribution</a:t>
            </a:r>
          </a:p>
          <a:p>
            <a:pPr lvl="1" eaLnBrk="1" hangingPunct="1">
              <a:lnSpc>
                <a:spcPct val="90000"/>
              </a:lnSpc>
              <a:buFont typeface="Wingdings" panose="05000000000000000000" pitchFamily="2" charset="2"/>
              <a:buChar char="§"/>
            </a:pPr>
            <a:r>
              <a:rPr lang="en-IE" altLang="en-US" sz="2400" dirty="0"/>
              <a:t>Conflict Studies</a:t>
            </a:r>
          </a:p>
          <a:p>
            <a:pPr lvl="1" eaLnBrk="1" hangingPunct="1">
              <a:lnSpc>
                <a:spcPct val="90000"/>
              </a:lnSpc>
              <a:buFont typeface="Wingdings" panose="05000000000000000000" pitchFamily="2" charset="2"/>
              <a:buChar char="§"/>
            </a:pPr>
            <a:r>
              <a:rPr lang="en-IE" altLang="en-US" sz="2400" dirty="0"/>
              <a:t>Social Networks and Digital Lives</a:t>
            </a:r>
          </a:p>
          <a:p>
            <a:pPr lvl="1" eaLnBrk="1" hangingPunct="1">
              <a:lnSpc>
                <a:spcPct val="90000"/>
              </a:lnSpc>
              <a:buFont typeface="Wingdings" panose="05000000000000000000" pitchFamily="2" charset="2"/>
              <a:buChar char="§"/>
            </a:pPr>
            <a:r>
              <a:rPr lang="en-IE" altLang="en-US" sz="2400" dirty="0"/>
              <a:t>Labour Markets, Gender &amp; Institutions</a:t>
            </a:r>
          </a:p>
          <a:p>
            <a:pPr lvl="1" eaLnBrk="1" hangingPunct="1">
              <a:lnSpc>
                <a:spcPct val="90000"/>
              </a:lnSpc>
              <a:buFont typeface="Wingdings" panose="05000000000000000000" pitchFamily="2" charset="2"/>
              <a:buChar char="§"/>
            </a:pPr>
            <a:r>
              <a:rPr lang="en-IE" altLang="en-US" sz="2400" dirty="0"/>
              <a:t>Migration, Motilities &amp; </a:t>
            </a:r>
            <a:r>
              <a:rPr lang="en-IE" altLang="en-US" sz="2400" dirty="0" smtClean="0"/>
              <a:t>Integration</a:t>
            </a:r>
          </a:p>
          <a:p>
            <a:pPr marL="0" lvl="1" indent="0" algn="ctr" eaLnBrk="1" hangingPunct="1">
              <a:lnSpc>
                <a:spcPct val="90000"/>
              </a:lnSpc>
              <a:buNone/>
            </a:pPr>
            <a:r>
              <a:rPr lang="en-IE" altLang="en-US" sz="2400" dirty="0"/>
              <a:t>&amp;</a:t>
            </a:r>
            <a:endParaRPr lang="en-IE" altLang="en-US" sz="2400" dirty="0"/>
          </a:p>
          <a:p>
            <a:pPr marL="0" lvl="1" indent="0" algn="ctr" eaLnBrk="1" hangingPunct="1">
              <a:lnSpc>
                <a:spcPct val="90000"/>
              </a:lnSpc>
              <a:buNone/>
            </a:pPr>
            <a:r>
              <a:rPr lang="en-IE" altLang="en-US" sz="2400" dirty="0" smtClean="0"/>
              <a:t>CAPSTONE PROJECT</a:t>
            </a:r>
            <a:endParaRPr lang="en-IE" altLang="en-US" sz="2400" dirty="0"/>
          </a:p>
          <a:p>
            <a:pPr eaLnBrk="1" hangingPunct="1"/>
            <a:endParaRPr lang="en-US" altLang="en-US" sz="3600" dirty="0"/>
          </a:p>
        </p:txBody>
      </p:sp>
      <p:sp>
        <p:nvSpPr>
          <p:cNvPr id="24580" name="Text Placeholder 1"/>
          <p:cNvSpPr>
            <a:spLocks noGrp="1"/>
          </p:cNvSpPr>
          <p:nvPr>
            <p:ph type="body" sz="quarter" idx="11"/>
          </p:nvPr>
        </p:nvSpPr>
        <p:spPr/>
        <p:txBody>
          <a:bodyPr/>
          <a:lstStyle/>
          <a:p>
            <a:pPr eaLnBrk="1" hangingPunct="1"/>
            <a:endParaRPr lang="en-IE"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8674" y="360000"/>
            <a:ext cx="7500939" cy="554400"/>
          </a:xfrm>
        </p:spPr>
        <p:txBody>
          <a:bodyPr/>
          <a:lstStyle/>
          <a:p>
            <a:r>
              <a:rPr lang="en-GB" dirty="0"/>
              <a:t>Trinity Capstone Project</a:t>
            </a:r>
            <a:endParaRPr lang="en-US" dirty="0"/>
          </a:p>
        </p:txBody>
      </p:sp>
      <p:sp>
        <p:nvSpPr>
          <p:cNvPr id="7" name="Text Placeholder 6"/>
          <p:cNvSpPr>
            <a:spLocks noGrp="1"/>
          </p:cNvSpPr>
          <p:nvPr>
            <p:ph type="body" sz="quarter" idx="10"/>
          </p:nvPr>
        </p:nvSpPr>
        <p:spPr>
          <a:xfrm>
            <a:off x="251520" y="1269999"/>
            <a:ext cx="5996880" cy="4546601"/>
          </a:xfrm>
        </p:spPr>
        <p:txBody>
          <a:bodyPr/>
          <a:lstStyle/>
          <a:p>
            <a:pPr marL="342900" indent="-342900">
              <a:spcBef>
                <a:spcPts val="1800"/>
              </a:spcBef>
              <a:buFont typeface="Wingdings" charset="2"/>
              <a:buChar char="§"/>
            </a:pPr>
            <a:r>
              <a:rPr lang="en-IE" b="0" dirty="0"/>
              <a:t>Independent piece of </a:t>
            </a:r>
            <a:r>
              <a:rPr lang="en-IE" b="0" dirty="0" smtClean="0"/>
              <a:t>work </a:t>
            </a:r>
            <a:r>
              <a:rPr lang="en-IE" b="0" dirty="0" smtClean="0"/>
              <a:t>in a specific area of interest </a:t>
            </a:r>
            <a:r>
              <a:rPr lang="en-IE" b="0" dirty="0" smtClean="0"/>
              <a:t>you select completed </a:t>
            </a:r>
            <a:r>
              <a:rPr lang="en-IE" b="0" dirty="0"/>
              <a:t>in </a:t>
            </a:r>
            <a:r>
              <a:rPr lang="en-IE" b="0" dirty="0" smtClean="0"/>
              <a:t>your</a:t>
            </a:r>
            <a:r>
              <a:rPr lang="en-IE" b="0" dirty="0" smtClean="0"/>
              <a:t> </a:t>
            </a:r>
            <a:r>
              <a:rPr lang="en-IE" b="0" dirty="0"/>
              <a:t>final year</a:t>
            </a:r>
            <a:endParaRPr lang="en-GB" b="0" dirty="0"/>
          </a:p>
          <a:p>
            <a:pPr marL="342900" indent="-342900">
              <a:spcBef>
                <a:spcPts val="1800"/>
              </a:spcBef>
              <a:buFont typeface="Wingdings" charset="2"/>
              <a:buChar char="§"/>
            </a:pPr>
            <a:r>
              <a:rPr lang="en-GB" b="0" dirty="0"/>
              <a:t>Showcases the development of skills and knowledge across the four years of study</a:t>
            </a:r>
            <a:endParaRPr lang="en-US" b="0" dirty="0"/>
          </a:p>
          <a:p>
            <a:pPr marL="342900" indent="-342900">
              <a:spcBef>
                <a:spcPts val="1800"/>
              </a:spcBef>
              <a:buFont typeface="Wingdings" charset="2"/>
              <a:buChar char="§"/>
            </a:pPr>
            <a:r>
              <a:rPr lang="en-US" b="0" dirty="0" smtClean="0"/>
              <a:t>Across the University Capstone projects can be a </a:t>
            </a:r>
            <a:r>
              <a:rPr lang="en-US" b="0" dirty="0"/>
              <a:t>dissertation, composition, performance, recital, film, case study, the design of a product or software to meet specific </a:t>
            </a:r>
            <a:r>
              <a:rPr lang="en-US" b="0" dirty="0" smtClean="0"/>
              <a:t>needs</a:t>
            </a:r>
          </a:p>
          <a:p>
            <a:pPr marL="342900" indent="-342900">
              <a:spcBef>
                <a:spcPts val="1800"/>
              </a:spcBef>
              <a:buFont typeface="Wingdings" charset="2"/>
              <a:buChar char="§"/>
            </a:pPr>
            <a:r>
              <a:rPr lang="en-US" b="0" dirty="0" smtClean="0"/>
              <a:t>In Sociology &amp; Social Policy Capstone projects are </a:t>
            </a:r>
            <a:r>
              <a:rPr lang="en-US" b="0" i="1" dirty="0" smtClean="0"/>
              <a:t>usually</a:t>
            </a:r>
            <a:r>
              <a:rPr lang="en-US" b="0" dirty="0" smtClean="0"/>
              <a:t> dissertations.</a:t>
            </a:r>
            <a:endParaRPr lang="en-IE" b="0" dirty="0"/>
          </a:p>
          <a:p>
            <a:pPr marL="342900" indent="-342900">
              <a:buFont typeface="Wingdings" charset="2"/>
              <a:buChar char="§"/>
            </a:pPr>
            <a:endParaRPr lang="en-US" sz="2400" dirty="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0"/>
            <a:ext cx="2908300" cy="5816600"/>
          </a:xfrm>
          <a:prstGeom prst="rect">
            <a:avLst/>
          </a:prstGeom>
        </p:spPr>
      </p:pic>
    </p:spTree>
    <p:extLst>
      <p:ext uri="{BB962C8B-B14F-4D97-AF65-F5344CB8AC3E}">
        <p14:creationId xmlns:p14="http://schemas.microsoft.com/office/powerpoint/2010/main" val="1563011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1988840"/>
            <a:ext cx="7500939" cy="1296144"/>
          </a:xfrm>
        </p:spPr>
        <p:txBody>
          <a:bodyPr/>
          <a:lstStyle/>
          <a:p>
            <a:r>
              <a:rPr lang="en-US" sz="4000" dirty="0" smtClean="0"/>
              <a:t>What will I emerge with?</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437" y="0"/>
            <a:ext cx="2714088" cy="5816600"/>
          </a:xfrm>
          <a:prstGeom prst="rect">
            <a:avLst/>
          </a:prstGeom>
        </p:spPr>
      </p:pic>
    </p:spTree>
    <p:extLst>
      <p:ext uri="{BB962C8B-B14F-4D97-AF65-F5344CB8AC3E}">
        <p14:creationId xmlns:p14="http://schemas.microsoft.com/office/powerpoint/2010/main" val="482716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164" y="58190"/>
            <a:ext cx="8824833" cy="5644342"/>
          </a:xfrm>
          <a:prstGeom prst="rect">
            <a:avLst/>
          </a:prstGeom>
        </p:spPr>
      </p:pic>
    </p:spTree>
    <p:extLst>
      <p:ext uri="{BB962C8B-B14F-4D97-AF65-F5344CB8AC3E}">
        <p14:creationId xmlns:p14="http://schemas.microsoft.com/office/powerpoint/2010/main" val="3120450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3568" y="3041412"/>
            <a:ext cx="7500938" cy="555625"/>
          </a:xfrm>
        </p:spPr>
        <p:txBody>
          <a:bodyPr/>
          <a:lstStyle/>
          <a:p>
            <a:pPr eaLnBrk="1" hangingPunct="1"/>
            <a:r>
              <a:rPr lang="en-GB" altLang="en-US" dirty="0"/>
              <a:t>BA in Sociology and Social Policy – TR083</a:t>
            </a:r>
          </a:p>
        </p:txBody>
      </p:sp>
      <p:sp>
        <p:nvSpPr>
          <p:cNvPr id="11267" name="Subtitle 2"/>
          <p:cNvSpPr>
            <a:spLocks noGrp="1"/>
          </p:cNvSpPr>
          <p:nvPr>
            <p:ph type="subTitle" idx="1"/>
          </p:nvPr>
        </p:nvSpPr>
        <p:spPr>
          <a:xfrm>
            <a:off x="690072" y="3597037"/>
            <a:ext cx="7500938" cy="361950"/>
          </a:xfrm>
        </p:spPr>
        <p:txBody>
          <a:bodyPr/>
          <a:lstStyle/>
          <a:p>
            <a:pPr eaLnBrk="1" hangingPunct="1"/>
            <a:r>
              <a:rPr lang="en-GB" altLang="en-US" dirty="0"/>
              <a:t>School of Social Sciences and Philosophy, </a:t>
            </a:r>
            <a:r>
              <a:rPr lang="en-GB" altLang="en-US" dirty="0" smtClean="0"/>
              <a:t>School of Social Work and Social Policy</a:t>
            </a:r>
            <a:endParaRPr lang="en-GB" altLang="en-US" dirty="0"/>
          </a:p>
        </p:txBody>
      </p:sp>
      <p:sp>
        <p:nvSpPr>
          <p:cNvPr id="11268" name="Text Placeholder 5"/>
          <p:cNvSpPr>
            <a:spLocks noGrp="1"/>
          </p:cNvSpPr>
          <p:nvPr>
            <p:ph type="body" sz="quarter" idx="10"/>
          </p:nvPr>
        </p:nvSpPr>
        <p:spPr>
          <a:xfrm>
            <a:off x="822324" y="5300663"/>
            <a:ext cx="6774011" cy="979487"/>
          </a:xfrm>
        </p:spPr>
        <p:txBody>
          <a:bodyPr/>
          <a:lstStyle/>
          <a:p>
            <a:pPr eaLnBrk="1" hangingPunct="1">
              <a:spcBef>
                <a:spcPct val="0"/>
              </a:spcBef>
            </a:pPr>
            <a:r>
              <a:rPr lang="en-GB" altLang="en-US" sz="2800" dirty="0" smtClean="0"/>
              <a:t>Dr Catherine Conlon</a:t>
            </a:r>
            <a:endParaRPr lang="en-GB" altLang="en-US" sz="2800" dirty="0"/>
          </a:p>
          <a:p>
            <a:pPr lvl="1" eaLnBrk="1" hangingPunct="1">
              <a:spcBef>
                <a:spcPct val="0"/>
              </a:spcBef>
            </a:pPr>
            <a:r>
              <a:rPr lang="en-GB" altLang="en-US" sz="2800" dirty="0"/>
              <a:t>Director </a:t>
            </a:r>
            <a:r>
              <a:rPr lang="en-GB" altLang="en-US" sz="2800" dirty="0" smtClean="0"/>
              <a:t>of BA </a:t>
            </a:r>
            <a:r>
              <a:rPr lang="en-GB" altLang="en-US" sz="2800" dirty="0"/>
              <a:t>Sociology and Social Policy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9388" y="333375"/>
            <a:ext cx="8640762" cy="777875"/>
          </a:xfrm>
        </p:spPr>
        <p:txBody>
          <a:bodyPr/>
          <a:lstStyle/>
          <a:p>
            <a:pPr eaLnBrk="1" hangingPunct="1"/>
            <a:r>
              <a:rPr lang="en-GB" altLang="en-US" sz="3600">
                <a:solidFill>
                  <a:srgbClr val="0E73B9"/>
                </a:solidFill>
              </a:rPr>
              <a:t>Career Options with Sociology &amp; Social Policy</a:t>
            </a:r>
          </a:p>
        </p:txBody>
      </p:sp>
      <p:sp>
        <p:nvSpPr>
          <p:cNvPr id="7171" name="Rectangle 3"/>
          <p:cNvSpPr>
            <a:spLocks noGrp="1" noChangeArrowheads="1"/>
          </p:cNvSpPr>
          <p:nvPr>
            <p:ph sz="half" idx="1"/>
          </p:nvPr>
        </p:nvSpPr>
        <p:spPr>
          <a:xfrm>
            <a:off x="107950" y="1484313"/>
            <a:ext cx="4535488" cy="5257800"/>
          </a:xfrm>
        </p:spPr>
        <p:txBody>
          <a:bodyPr rtlCol="0">
            <a:normAutofit fontScale="55000" lnSpcReduction="20000"/>
          </a:bodyPr>
          <a:lstStyle/>
          <a:p>
            <a:pPr marL="0" lvl="1" indent="0" eaLnBrk="1" fontAlgn="auto" hangingPunct="1">
              <a:lnSpc>
                <a:spcPct val="110000"/>
              </a:lnSpc>
              <a:spcBef>
                <a:spcPts val="1134"/>
              </a:spcBef>
              <a:spcAft>
                <a:spcPts val="0"/>
              </a:spcAft>
              <a:buFont typeface="Arial" panose="020B0604020202020204" pitchFamily="34" charset="0"/>
              <a:buNone/>
              <a:defRPr/>
            </a:pPr>
            <a:r>
              <a:rPr lang="en-GB" sz="4500" b="1" dirty="0"/>
              <a:t>Directly related</a:t>
            </a:r>
            <a:r>
              <a:rPr lang="en-GB" sz="4500" b="1" dirty="0" smtClean="0"/>
              <a:t>:</a:t>
            </a:r>
          </a:p>
          <a:p>
            <a:pPr marL="0" lvl="1" indent="0" eaLnBrk="1" fontAlgn="auto" hangingPunct="1">
              <a:lnSpc>
                <a:spcPct val="110000"/>
              </a:lnSpc>
              <a:spcBef>
                <a:spcPts val="1134"/>
              </a:spcBef>
              <a:spcAft>
                <a:spcPts val="0"/>
              </a:spcAft>
              <a:buFont typeface="Arial" panose="020B0604020202020204" pitchFamily="34" charset="0"/>
              <a:buNone/>
              <a:defRPr/>
            </a:pPr>
            <a:endParaRPr lang="en-IE" sz="4500" b="1" dirty="0"/>
          </a:p>
          <a:p>
            <a:pPr lvl="1" eaLnBrk="1" fontAlgn="auto" hangingPunct="1">
              <a:lnSpc>
                <a:spcPct val="110000"/>
              </a:lnSpc>
              <a:spcBef>
                <a:spcPts val="1134"/>
              </a:spcBef>
              <a:spcAft>
                <a:spcPts val="0"/>
              </a:spcAft>
              <a:buFont typeface="Wingdings" panose="05000000000000000000" pitchFamily="2" charset="2"/>
              <a:buChar char="§"/>
              <a:defRPr/>
            </a:pPr>
            <a:r>
              <a:rPr lang="en-IE" sz="4200" dirty="0" smtClean="0"/>
              <a:t>NGO/Voluntary Sector </a:t>
            </a:r>
            <a:r>
              <a:rPr lang="en-IE" sz="4200" dirty="0"/>
              <a:t>e.g. Policy </a:t>
            </a:r>
            <a:r>
              <a:rPr lang="en-IE" sz="4200" dirty="0" smtClean="0"/>
              <a:t>Analyst or Adviser</a:t>
            </a:r>
            <a:endParaRPr lang="en-IE" sz="4200" dirty="0"/>
          </a:p>
          <a:p>
            <a:pPr lvl="1" eaLnBrk="1" fontAlgn="auto" hangingPunct="1">
              <a:lnSpc>
                <a:spcPct val="110000"/>
              </a:lnSpc>
              <a:spcBef>
                <a:spcPts val="1134"/>
              </a:spcBef>
              <a:spcAft>
                <a:spcPts val="0"/>
              </a:spcAft>
              <a:buFont typeface="Wingdings" panose="05000000000000000000" pitchFamily="2" charset="2"/>
              <a:buChar char="§"/>
              <a:defRPr/>
            </a:pPr>
            <a:r>
              <a:rPr lang="en-IE" sz="4200" dirty="0"/>
              <a:t>Public Sector e.g. </a:t>
            </a:r>
            <a:r>
              <a:rPr lang="en-IE" sz="4200" dirty="0" smtClean="0"/>
              <a:t>State </a:t>
            </a:r>
            <a:r>
              <a:rPr lang="en-IE" sz="4200" dirty="0"/>
              <a:t>Agencies and </a:t>
            </a:r>
            <a:r>
              <a:rPr lang="en-IE" sz="4200" dirty="0" smtClean="0"/>
              <a:t>Bodies, Civil </a:t>
            </a:r>
            <a:r>
              <a:rPr lang="en-IE" sz="4200" dirty="0"/>
              <a:t>Service, </a:t>
            </a:r>
          </a:p>
          <a:p>
            <a:pPr lvl="1" eaLnBrk="1" fontAlgn="auto" hangingPunct="1">
              <a:lnSpc>
                <a:spcPct val="110000"/>
              </a:lnSpc>
              <a:spcBef>
                <a:spcPts val="1134"/>
              </a:spcBef>
              <a:spcAft>
                <a:spcPts val="0"/>
              </a:spcAft>
              <a:buFont typeface="Wingdings" panose="05000000000000000000" pitchFamily="2" charset="2"/>
              <a:buChar char="§"/>
              <a:defRPr/>
            </a:pPr>
            <a:r>
              <a:rPr lang="en-IE" sz="4200" dirty="0"/>
              <a:t>Social Research e.g. </a:t>
            </a:r>
            <a:r>
              <a:rPr lang="en-IE" sz="4200" dirty="0" smtClean="0"/>
              <a:t>ESRI</a:t>
            </a:r>
            <a:endParaRPr lang="en-IE" sz="4200" dirty="0"/>
          </a:p>
          <a:p>
            <a:pPr lvl="1" eaLnBrk="1" fontAlgn="auto" hangingPunct="1">
              <a:lnSpc>
                <a:spcPct val="110000"/>
              </a:lnSpc>
              <a:spcBef>
                <a:spcPts val="1134"/>
              </a:spcBef>
              <a:spcAft>
                <a:spcPts val="0"/>
              </a:spcAft>
              <a:buFont typeface="Wingdings" panose="05000000000000000000" pitchFamily="2" charset="2"/>
              <a:buChar char="§"/>
              <a:defRPr/>
            </a:pPr>
            <a:r>
              <a:rPr lang="en-GB" sz="4200" dirty="0" smtClean="0"/>
              <a:t>Aid/Development work</a:t>
            </a:r>
            <a:endParaRPr lang="en-GB" sz="4200" dirty="0"/>
          </a:p>
          <a:p>
            <a:pPr lvl="1" eaLnBrk="1" fontAlgn="auto" hangingPunct="1">
              <a:lnSpc>
                <a:spcPct val="110000"/>
              </a:lnSpc>
              <a:spcBef>
                <a:spcPts val="1134"/>
              </a:spcBef>
              <a:spcAft>
                <a:spcPts val="0"/>
              </a:spcAft>
              <a:buFont typeface="Wingdings" panose="05000000000000000000" pitchFamily="2" charset="2"/>
              <a:buChar char="§"/>
              <a:defRPr/>
            </a:pPr>
            <a:r>
              <a:rPr lang="en-GB" sz="4200" dirty="0" smtClean="0"/>
              <a:t>Youth/Community </a:t>
            </a:r>
            <a:r>
              <a:rPr lang="en-GB" sz="4200" dirty="0"/>
              <a:t>work</a:t>
            </a:r>
          </a:p>
          <a:p>
            <a:pPr lvl="1" eaLnBrk="1" fontAlgn="auto" hangingPunct="1">
              <a:lnSpc>
                <a:spcPct val="110000"/>
              </a:lnSpc>
              <a:spcBef>
                <a:spcPts val="1134"/>
              </a:spcBef>
              <a:spcAft>
                <a:spcPts val="0"/>
              </a:spcAft>
              <a:buFont typeface="Wingdings" panose="05000000000000000000" pitchFamily="2" charset="2"/>
              <a:buChar char="§"/>
              <a:defRPr/>
            </a:pPr>
            <a:r>
              <a:rPr lang="en-IE" sz="4200" dirty="0" smtClean="0"/>
              <a:t>Social </a:t>
            </a:r>
            <a:r>
              <a:rPr lang="en-IE" sz="4200" dirty="0"/>
              <a:t>Care Work; Social Work</a:t>
            </a:r>
          </a:p>
          <a:p>
            <a:pPr marL="342900" lvl="1" indent="-342900" eaLnBrk="1" fontAlgn="auto" hangingPunct="1">
              <a:lnSpc>
                <a:spcPct val="90000"/>
              </a:lnSpc>
              <a:spcBef>
                <a:spcPts val="1134"/>
              </a:spcBef>
              <a:spcAft>
                <a:spcPts val="0"/>
              </a:spcAft>
              <a:buClr>
                <a:schemeClr val="tx2"/>
              </a:buClr>
              <a:buFont typeface="Wingdings" panose="05000000000000000000" pitchFamily="2" charset="2"/>
              <a:buChar char="§"/>
              <a:defRPr/>
            </a:pPr>
            <a:r>
              <a:rPr lang="en-IE" sz="4400" dirty="0"/>
              <a:t>European </a:t>
            </a:r>
            <a:r>
              <a:rPr lang="en-IE" sz="4400" dirty="0" smtClean="0"/>
              <a:t>Administration</a:t>
            </a:r>
          </a:p>
          <a:p>
            <a:pPr marL="342900" lvl="1" indent="-342900" eaLnBrk="1" fontAlgn="auto" hangingPunct="1">
              <a:lnSpc>
                <a:spcPct val="90000"/>
              </a:lnSpc>
              <a:spcBef>
                <a:spcPts val="1134"/>
              </a:spcBef>
              <a:spcAft>
                <a:spcPts val="0"/>
              </a:spcAft>
              <a:buClr>
                <a:schemeClr val="tx2"/>
              </a:buClr>
              <a:buFont typeface="Wingdings" panose="05000000000000000000" pitchFamily="2" charset="2"/>
              <a:buChar char="§"/>
              <a:defRPr/>
            </a:pPr>
            <a:r>
              <a:rPr lang="en-IE" sz="4400" dirty="0" smtClean="0"/>
              <a:t>Academia</a:t>
            </a:r>
            <a:endParaRPr lang="en-IE" sz="4400" dirty="0"/>
          </a:p>
          <a:p>
            <a:pPr marL="274320" indent="-274320" eaLnBrk="1" fontAlgn="auto" hangingPunct="1">
              <a:spcBef>
                <a:spcPts val="1417"/>
              </a:spcBef>
              <a:spcAft>
                <a:spcPts val="0"/>
              </a:spcAft>
              <a:buFont typeface="Wingdings 2"/>
              <a:buChar char=""/>
              <a:defRPr/>
            </a:pPr>
            <a:endParaRPr lang="en-IE" sz="800" dirty="0"/>
          </a:p>
        </p:txBody>
      </p:sp>
      <p:sp>
        <p:nvSpPr>
          <p:cNvPr id="25604" name="Text Box 5"/>
          <p:cNvSpPr txBox="1">
            <a:spLocks noChangeArrowheads="1"/>
          </p:cNvSpPr>
          <p:nvPr/>
        </p:nvSpPr>
        <p:spPr bwMode="auto">
          <a:xfrm>
            <a:off x="7304088" y="1673225"/>
            <a:ext cx="1682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3478" tIns="41739" rIns="83478" bIns="41739">
            <a:spAutoFit/>
          </a:bodyPr>
          <a:lstStyle>
            <a:lvl1pPr defTabSz="835025">
              <a:defRPr>
                <a:solidFill>
                  <a:schemeClr val="tx1"/>
                </a:solidFill>
                <a:latin typeface="Arial" panose="020B0604020202020204" pitchFamily="34" charset="0"/>
              </a:defRPr>
            </a:lvl1pPr>
            <a:lvl2pPr marL="742950" indent="-285750" defTabSz="835025">
              <a:defRPr>
                <a:solidFill>
                  <a:schemeClr val="tx1"/>
                </a:solidFill>
                <a:latin typeface="Arial" panose="020B0604020202020204" pitchFamily="34" charset="0"/>
              </a:defRPr>
            </a:lvl2pPr>
            <a:lvl3pPr marL="1143000" indent="-228600" defTabSz="835025">
              <a:defRPr>
                <a:solidFill>
                  <a:schemeClr val="tx1"/>
                </a:solidFill>
                <a:latin typeface="Arial" panose="020B0604020202020204" pitchFamily="34" charset="0"/>
              </a:defRPr>
            </a:lvl3pPr>
            <a:lvl4pPr marL="1600200" indent="-228600" defTabSz="835025">
              <a:defRPr>
                <a:solidFill>
                  <a:schemeClr val="tx1"/>
                </a:solidFill>
                <a:latin typeface="Arial" panose="020B0604020202020204" pitchFamily="34" charset="0"/>
              </a:defRPr>
            </a:lvl4pPr>
            <a:lvl5pPr marL="2057400" indent="-228600" defTabSz="835025">
              <a:defRPr>
                <a:solidFill>
                  <a:schemeClr val="tx1"/>
                </a:solidFill>
                <a:latin typeface="Arial" panose="020B0604020202020204" pitchFamily="34" charset="0"/>
              </a:defRPr>
            </a:lvl5pPr>
            <a:lvl6pPr marL="2514600" indent="-228600" defTabSz="835025" eaLnBrk="0" fontAlgn="base" hangingPunct="0">
              <a:spcBef>
                <a:spcPct val="0"/>
              </a:spcBef>
              <a:spcAft>
                <a:spcPct val="0"/>
              </a:spcAft>
              <a:defRPr>
                <a:solidFill>
                  <a:schemeClr val="tx1"/>
                </a:solidFill>
                <a:latin typeface="Arial" panose="020B0604020202020204" pitchFamily="34" charset="0"/>
              </a:defRPr>
            </a:lvl6pPr>
            <a:lvl7pPr marL="2971800" indent="-228600" defTabSz="835025" eaLnBrk="0" fontAlgn="base" hangingPunct="0">
              <a:spcBef>
                <a:spcPct val="0"/>
              </a:spcBef>
              <a:spcAft>
                <a:spcPct val="0"/>
              </a:spcAft>
              <a:defRPr>
                <a:solidFill>
                  <a:schemeClr val="tx1"/>
                </a:solidFill>
                <a:latin typeface="Arial" panose="020B0604020202020204" pitchFamily="34" charset="0"/>
              </a:defRPr>
            </a:lvl7pPr>
            <a:lvl8pPr marL="3429000" indent="-228600" defTabSz="835025" eaLnBrk="0" fontAlgn="base" hangingPunct="0">
              <a:spcBef>
                <a:spcPct val="0"/>
              </a:spcBef>
              <a:spcAft>
                <a:spcPct val="0"/>
              </a:spcAft>
              <a:defRPr>
                <a:solidFill>
                  <a:schemeClr val="tx1"/>
                </a:solidFill>
                <a:latin typeface="Arial" panose="020B0604020202020204" pitchFamily="34" charset="0"/>
              </a:defRPr>
            </a:lvl8pPr>
            <a:lvl9pPr marL="3886200" indent="-228600" defTabSz="8350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200"/>
          </a:p>
        </p:txBody>
      </p:sp>
      <p:sp>
        <p:nvSpPr>
          <p:cNvPr id="2" name="TextBox 1"/>
          <p:cNvSpPr txBox="1"/>
          <p:nvPr/>
        </p:nvSpPr>
        <p:spPr>
          <a:xfrm>
            <a:off x="4716463" y="1484313"/>
            <a:ext cx="4248150" cy="5240922"/>
          </a:xfrm>
          <a:prstGeom prst="rect">
            <a:avLst/>
          </a:prstGeom>
          <a:noFill/>
        </p:spPr>
        <p:txBody>
          <a:bodyPr>
            <a:spAutoFit/>
          </a:bodyPr>
          <a:lstStyle/>
          <a:p>
            <a:pPr marL="0" lvl="1" eaLnBrk="1" fontAlgn="auto" hangingPunct="1">
              <a:lnSpc>
                <a:spcPct val="90000"/>
              </a:lnSpc>
              <a:spcBef>
                <a:spcPts val="1134"/>
              </a:spcBef>
              <a:spcAft>
                <a:spcPts val="0"/>
              </a:spcAft>
              <a:buClr>
                <a:schemeClr val="tx2"/>
              </a:buClr>
              <a:defRPr/>
            </a:pPr>
            <a:r>
              <a:rPr lang="en-IE" sz="2800" b="1" dirty="0">
                <a:latin typeface="+mn-lt"/>
              </a:rPr>
              <a:t>Related:</a:t>
            </a:r>
          </a:p>
          <a:p>
            <a:pPr marL="342900" lvl="1" indent="-342900" eaLnBrk="1" fontAlgn="auto" hangingPunct="1">
              <a:lnSpc>
                <a:spcPct val="90000"/>
              </a:lnSpc>
              <a:spcBef>
                <a:spcPts val="1134"/>
              </a:spcBef>
              <a:spcAft>
                <a:spcPts val="0"/>
              </a:spcAft>
              <a:buClr>
                <a:schemeClr val="tx2"/>
              </a:buClr>
              <a:buFont typeface="Wingdings" panose="05000000000000000000" pitchFamily="2" charset="2"/>
              <a:buChar char="§"/>
              <a:defRPr/>
            </a:pPr>
            <a:endParaRPr lang="en-IE" sz="2000" dirty="0">
              <a:latin typeface="+mn-lt"/>
            </a:endParaRPr>
          </a:p>
          <a:p>
            <a:pPr marL="342900" lvl="1" indent="-342900" eaLnBrk="1" fontAlgn="auto" hangingPunct="1">
              <a:lnSpc>
                <a:spcPct val="90000"/>
              </a:lnSpc>
              <a:spcBef>
                <a:spcPts val="1134"/>
              </a:spcBef>
              <a:spcAft>
                <a:spcPts val="0"/>
              </a:spcAft>
              <a:buClr>
                <a:schemeClr val="tx2"/>
              </a:buClr>
              <a:buFont typeface="Wingdings" panose="05000000000000000000" pitchFamily="2" charset="2"/>
              <a:buChar char="§"/>
              <a:defRPr/>
            </a:pPr>
            <a:r>
              <a:rPr lang="en-IE" sz="2400" dirty="0">
                <a:latin typeface="+mn-lt"/>
              </a:rPr>
              <a:t>European Administration</a:t>
            </a:r>
          </a:p>
          <a:p>
            <a:pPr marL="342900" lvl="1" indent="-342900" eaLnBrk="1" fontAlgn="auto" hangingPunct="1">
              <a:lnSpc>
                <a:spcPct val="90000"/>
              </a:lnSpc>
              <a:spcBef>
                <a:spcPts val="1134"/>
              </a:spcBef>
              <a:spcAft>
                <a:spcPts val="0"/>
              </a:spcAft>
              <a:buClr>
                <a:schemeClr val="tx2"/>
              </a:buClr>
              <a:buFont typeface="Wingdings" panose="05000000000000000000" pitchFamily="2" charset="2"/>
              <a:buChar char="§"/>
              <a:defRPr/>
            </a:pPr>
            <a:r>
              <a:rPr lang="en-IE" sz="2400" dirty="0" smtClean="0">
                <a:latin typeface="+mn-lt"/>
              </a:rPr>
              <a:t>Human </a:t>
            </a:r>
            <a:r>
              <a:rPr lang="en-IE" sz="2400" dirty="0">
                <a:latin typeface="+mn-lt"/>
              </a:rPr>
              <a:t>Resources</a:t>
            </a:r>
          </a:p>
          <a:p>
            <a:pPr marL="342900" lvl="1" indent="-342900" eaLnBrk="1" fontAlgn="auto" hangingPunct="1">
              <a:lnSpc>
                <a:spcPct val="90000"/>
              </a:lnSpc>
              <a:spcBef>
                <a:spcPts val="1134"/>
              </a:spcBef>
              <a:spcAft>
                <a:spcPts val="0"/>
              </a:spcAft>
              <a:buClr>
                <a:schemeClr val="tx2"/>
              </a:buClr>
              <a:buFont typeface="Wingdings" panose="05000000000000000000" pitchFamily="2" charset="2"/>
              <a:buChar char="§"/>
              <a:defRPr/>
            </a:pPr>
            <a:r>
              <a:rPr lang="en-IE" sz="2400" dirty="0" smtClean="0">
                <a:latin typeface="+mn-lt"/>
              </a:rPr>
              <a:t>Teaching</a:t>
            </a:r>
            <a:endParaRPr lang="en-IE" sz="2400" dirty="0">
              <a:latin typeface="+mn-lt"/>
            </a:endParaRPr>
          </a:p>
          <a:p>
            <a:pPr marL="342900" lvl="1" indent="-342900" eaLnBrk="1" fontAlgn="auto" hangingPunct="1">
              <a:lnSpc>
                <a:spcPct val="90000"/>
              </a:lnSpc>
              <a:spcBef>
                <a:spcPts val="1134"/>
              </a:spcBef>
              <a:spcAft>
                <a:spcPts val="0"/>
              </a:spcAft>
              <a:buClr>
                <a:schemeClr val="tx2"/>
              </a:buClr>
              <a:buFont typeface="Wingdings" panose="05000000000000000000" pitchFamily="2" charset="2"/>
              <a:buChar char="§"/>
              <a:defRPr/>
            </a:pPr>
            <a:r>
              <a:rPr lang="en-IE" sz="2400" dirty="0" smtClean="0">
                <a:latin typeface="+mn-lt"/>
              </a:rPr>
              <a:t>Journalism/Media</a:t>
            </a:r>
            <a:endParaRPr lang="en-IE" sz="2400" dirty="0">
              <a:latin typeface="+mn-lt"/>
            </a:endParaRPr>
          </a:p>
          <a:p>
            <a:pPr marL="342900" lvl="1" indent="-342900" eaLnBrk="1" fontAlgn="auto" hangingPunct="1">
              <a:lnSpc>
                <a:spcPct val="90000"/>
              </a:lnSpc>
              <a:spcBef>
                <a:spcPts val="1134"/>
              </a:spcBef>
              <a:spcAft>
                <a:spcPts val="0"/>
              </a:spcAft>
              <a:buClr>
                <a:schemeClr val="tx2"/>
              </a:buClr>
              <a:buFont typeface="Wingdings" panose="05000000000000000000" pitchFamily="2" charset="2"/>
              <a:buChar char="§"/>
              <a:defRPr/>
            </a:pPr>
            <a:r>
              <a:rPr lang="en-IE" sz="2400" dirty="0">
                <a:latin typeface="+mn-lt"/>
              </a:rPr>
              <a:t>Management/Management </a:t>
            </a:r>
            <a:r>
              <a:rPr lang="en-IE" sz="2400" dirty="0" smtClean="0">
                <a:latin typeface="+mn-lt"/>
              </a:rPr>
              <a:t>Consultancy</a:t>
            </a:r>
          </a:p>
          <a:p>
            <a:pPr marL="342900" lvl="1" indent="-342900" eaLnBrk="1" fontAlgn="auto" hangingPunct="1">
              <a:lnSpc>
                <a:spcPct val="90000"/>
              </a:lnSpc>
              <a:spcBef>
                <a:spcPts val="1134"/>
              </a:spcBef>
              <a:spcAft>
                <a:spcPts val="0"/>
              </a:spcAft>
              <a:buClr>
                <a:schemeClr val="tx2"/>
              </a:buClr>
              <a:buFont typeface="Wingdings" panose="05000000000000000000" pitchFamily="2" charset="2"/>
              <a:buChar char="§"/>
              <a:defRPr/>
            </a:pPr>
            <a:r>
              <a:rPr lang="en-IE" sz="2400" dirty="0" smtClean="0">
                <a:latin typeface="+mn-lt"/>
              </a:rPr>
              <a:t>Marketing/PR/Advertising</a:t>
            </a:r>
            <a:endParaRPr lang="en-IE" sz="2400" dirty="0">
              <a:latin typeface="+mn-lt"/>
            </a:endParaRPr>
          </a:p>
          <a:p>
            <a:pPr>
              <a:defRPr/>
            </a:pPr>
            <a:endParaRPr lang="en-IE" dirty="0"/>
          </a:p>
          <a:p>
            <a:pPr>
              <a:defRPr/>
            </a:pPr>
            <a:r>
              <a:rPr lang="en-IE" sz="2000" b="1" dirty="0">
                <a:latin typeface="+mn-lt"/>
              </a:rPr>
              <a:t>Opportunities open to all disciplines: e.g. IT, Accountancy, Medicine…</a:t>
            </a:r>
          </a:p>
          <a:p>
            <a:pPr>
              <a:defRPr/>
            </a:pPr>
            <a:endParaRPr lang="en-I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IE" altLang="en-US" sz="4800" dirty="0" smtClean="0">
                <a:solidFill>
                  <a:srgbClr val="0E73B9"/>
                </a:solidFill>
              </a:rPr>
              <a:t>Graduate Employers</a:t>
            </a:r>
            <a:endParaRPr lang="en-US" altLang="en-US" sz="4800" dirty="0">
              <a:solidFill>
                <a:srgbClr val="0E73B9"/>
              </a:solidFill>
            </a:endParaRPr>
          </a:p>
        </p:txBody>
      </p:sp>
      <p:sp>
        <p:nvSpPr>
          <p:cNvPr id="27651" name="Rectangle 3"/>
          <p:cNvSpPr>
            <a:spLocks noGrp="1" noChangeArrowheads="1"/>
          </p:cNvSpPr>
          <p:nvPr>
            <p:ph type="body" sz="quarter" idx="10"/>
          </p:nvPr>
        </p:nvSpPr>
        <p:spPr/>
        <p:txBody>
          <a:bodyPr/>
          <a:lstStyle/>
          <a:p>
            <a:pPr lvl="1" eaLnBrk="1" hangingPunct="1">
              <a:lnSpc>
                <a:spcPct val="90000"/>
              </a:lnSpc>
              <a:buFont typeface="Wingdings" panose="05000000000000000000" pitchFamily="2" charset="2"/>
              <a:buChar char="§"/>
            </a:pPr>
            <a:r>
              <a:rPr lang="en-IE" altLang="en-US" dirty="0"/>
              <a:t>Health Service Executive</a:t>
            </a:r>
          </a:p>
          <a:p>
            <a:pPr lvl="1" eaLnBrk="1" hangingPunct="1">
              <a:lnSpc>
                <a:spcPct val="90000"/>
              </a:lnSpc>
              <a:buFont typeface="Wingdings" panose="05000000000000000000" pitchFamily="2" charset="2"/>
              <a:buChar char="§"/>
            </a:pPr>
            <a:r>
              <a:rPr lang="en-IE" altLang="en-US" dirty="0" smtClean="0"/>
              <a:t>Department </a:t>
            </a:r>
            <a:r>
              <a:rPr lang="en-IE" altLang="en-US" dirty="0"/>
              <a:t>of Social Protection</a:t>
            </a:r>
          </a:p>
          <a:p>
            <a:pPr lvl="1" eaLnBrk="1" hangingPunct="1">
              <a:lnSpc>
                <a:spcPct val="90000"/>
              </a:lnSpc>
              <a:buFont typeface="Wingdings" panose="05000000000000000000" pitchFamily="2" charset="2"/>
              <a:buChar char="§"/>
            </a:pPr>
            <a:r>
              <a:rPr lang="en-IE" altLang="en-US" dirty="0"/>
              <a:t>St Vincent de Paul</a:t>
            </a:r>
          </a:p>
          <a:p>
            <a:pPr lvl="1" eaLnBrk="1" hangingPunct="1">
              <a:lnSpc>
                <a:spcPct val="90000"/>
              </a:lnSpc>
              <a:buFont typeface="Wingdings" panose="05000000000000000000" pitchFamily="2" charset="2"/>
              <a:buChar char="§"/>
            </a:pPr>
            <a:r>
              <a:rPr lang="en-IE" altLang="en-US" dirty="0" err="1" smtClean="0"/>
              <a:t>Barnardos</a:t>
            </a:r>
            <a:endParaRPr lang="en-IE" altLang="en-US" dirty="0"/>
          </a:p>
          <a:p>
            <a:pPr lvl="1" eaLnBrk="1" hangingPunct="1">
              <a:lnSpc>
                <a:spcPct val="90000"/>
              </a:lnSpc>
              <a:buFont typeface="Wingdings" panose="05000000000000000000" pitchFamily="2" charset="2"/>
              <a:buChar char="§"/>
            </a:pPr>
            <a:r>
              <a:rPr lang="en-IE" altLang="en-US" dirty="0"/>
              <a:t>Focus </a:t>
            </a:r>
            <a:r>
              <a:rPr lang="en-IE" altLang="en-US" dirty="0" smtClean="0"/>
              <a:t>Ireland</a:t>
            </a:r>
          </a:p>
          <a:p>
            <a:pPr lvl="1" eaLnBrk="1" hangingPunct="1">
              <a:lnSpc>
                <a:spcPct val="90000"/>
              </a:lnSpc>
              <a:buFont typeface="Wingdings" panose="05000000000000000000" pitchFamily="2" charset="2"/>
              <a:buChar char="§"/>
            </a:pPr>
            <a:r>
              <a:rPr lang="en-IE" dirty="0"/>
              <a:t>Economic and Social Research Institute (ESRI)</a:t>
            </a:r>
          </a:p>
          <a:p>
            <a:pPr lvl="1" eaLnBrk="1" hangingPunct="1">
              <a:lnSpc>
                <a:spcPct val="90000"/>
              </a:lnSpc>
              <a:buFont typeface="Wingdings" panose="05000000000000000000" pitchFamily="2" charset="2"/>
              <a:buChar char="§"/>
            </a:pPr>
            <a:r>
              <a:rPr lang="en-IE" altLang="en-US" dirty="0" smtClean="0"/>
              <a:t>Migrant </a:t>
            </a:r>
            <a:r>
              <a:rPr lang="en-IE" altLang="en-US" dirty="0"/>
              <a:t>Rights Centre</a:t>
            </a:r>
          </a:p>
          <a:p>
            <a:pPr lvl="1" eaLnBrk="1" hangingPunct="1">
              <a:lnSpc>
                <a:spcPct val="90000"/>
              </a:lnSpc>
              <a:buFont typeface="Wingdings" panose="05000000000000000000" pitchFamily="2" charset="2"/>
              <a:buChar char="§"/>
            </a:pPr>
            <a:r>
              <a:rPr lang="en-IE" altLang="en-US" dirty="0"/>
              <a:t>Simon Community</a:t>
            </a:r>
          </a:p>
          <a:p>
            <a:pPr lvl="1" eaLnBrk="1" hangingPunct="1">
              <a:lnSpc>
                <a:spcPct val="90000"/>
              </a:lnSpc>
              <a:buFont typeface="Wingdings" panose="05000000000000000000" pitchFamily="2" charset="2"/>
              <a:buChar char="§"/>
            </a:pPr>
            <a:r>
              <a:rPr lang="en-IE" altLang="en-US" dirty="0"/>
              <a:t>Focus Ireland</a:t>
            </a:r>
          </a:p>
          <a:p>
            <a:pPr lvl="1" eaLnBrk="1" hangingPunct="1">
              <a:lnSpc>
                <a:spcPct val="90000"/>
              </a:lnSpc>
              <a:buFont typeface="Wingdings" panose="05000000000000000000" pitchFamily="2" charset="2"/>
              <a:buChar char="§"/>
            </a:pPr>
            <a:r>
              <a:rPr lang="en-IE" altLang="en-US" dirty="0" smtClean="0"/>
              <a:t>Rehab</a:t>
            </a:r>
            <a:endParaRPr lang="en-US" altLang="en-US" dirty="0"/>
          </a:p>
        </p:txBody>
      </p:sp>
      <p:sp>
        <p:nvSpPr>
          <p:cNvPr id="2" name="Text Placeholder 1"/>
          <p:cNvSpPr>
            <a:spLocks noGrp="1"/>
          </p:cNvSpPr>
          <p:nvPr>
            <p:ph type="body" sz="quarter" idx="11"/>
          </p:nvPr>
        </p:nvSpPr>
        <p:spPr/>
        <p:txBody>
          <a:bodyPr/>
          <a:lstStyle/>
          <a:p>
            <a:endParaRPr lang="en-IE"/>
          </a:p>
        </p:txBody>
      </p:sp>
      <p:sp>
        <p:nvSpPr>
          <p:cNvPr id="3" name="Text Placeholder 2"/>
          <p:cNvSpPr>
            <a:spLocks noGrp="1"/>
          </p:cNvSpPr>
          <p:nvPr>
            <p:ph type="body" sz="quarter" idx="12"/>
          </p:nvPr>
        </p:nvSpPr>
        <p:spPr/>
        <p:txBody>
          <a:bodyPr/>
          <a:lstStyle/>
          <a:p>
            <a:pPr>
              <a:buFont typeface="Arial" panose="020B0604020202020204" pitchFamily="34" charset="0"/>
              <a:buChar char="•"/>
            </a:pPr>
            <a:r>
              <a:rPr lang="en-IE" dirty="0" smtClean="0"/>
              <a:t>Australian Fair Work Commission</a:t>
            </a:r>
          </a:p>
          <a:p>
            <a:pPr>
              <a:buFont typeface="Arial" panose="020B0604020202020204" pitchFamily="34" charset="0"/>
              <a:buChar char="•"/>
            </a:pPr>
            <a:r>
              <a:rPr lang="en-IE" dirty="0" smtClean="0"/>
              <a:t>Central Bank</a:t>
            </a:r>
          </a:p>
          <a:p>
            <a:pPr>
              <a:buFont typeface="Arial" panose="020B0604020202020204" pitchFamily="34" charset="0"/>
              <a:buChar char="•"/>
            </a:pPr>
            <a:r>
              <a:rPr lang="en-IE" dirty="0" err="1" smtClean="0"/>
              <a:t>Comreg</a:t>
            </a:r>
            <a:endParaRPr lang="en-IE" dirty="0" smtClean="0"/>
          </a:p>
          <a:p>
            <a:pPr>
              <a:buFont typeface="Arial" panose="020B0604020202020204" pitchFamily="34" charset="0"/>
              <a:buChar char="•"/>
            </a:pPr>
            <a:r>
              <a:rPr lang="en-IE" dirty="0" err="1" smtClean="0"/>
              <a:t>Carr</a:t>
            </a:r>
            <a:r>
              <a:rPr lang="en-IE" dirty="0" smtClean="0"/>
              <a:t> Communications</a:t>
            </a:r>
          </a:p>
          <a:p>
            <a:pPr>
              <a:buFont typeface="Arial" panose="020B0604020202020204" pitchFamily="34" charset="0"/>
              <a:buChar char="•"/>
            </a:pPr>
            <a:r>
              <a:rPr lang="en-IE" dirty="0" smtClean="0"/>
              <a:t>Accenture</a:t>
            </a:r>
          </a:p>
          <a:p>
            <a:pPr>
              <a:buFont typeface="Arial" panose="020B0604020202020204" pitchFamily="34" charset="0"/>
              <a:buChar char="•"/>
            </a:pPr>
            <a:r>
              <a:rPr lang="en-IE" dirty="0" smtClean="0"/>
              <a:t>Department of Finance</a:t>
            </a:r>
          </a:p>
          <a:p>
            <a:pPr>
              <a:buFont typeface="Arial" panose="020B0604020202020204" pitchFamily="34" charset="0"/>
              <a:buChar char="•"/>
            </a:pPr>
            <a:r>
              <a:rPr lang="en-IE" dirty="0" smtClean="0"/>
              <a:t>Web Summit</a:t>
            </a:r>
          </a:p>
          <a:p>
            <a:pPr>
              <a:buFont typeface="Arial" panose="020B0604020202020204" pitchFamily="34" charset="0"/>
              <a:buChar char="•"/>
            </a:pPr>
            <a:r>
              <a:rPr lang="en-IE" dirty="0" smtClean="0"/>
              <a:t>Dublin City Council</a:t>
            </a:r>
          </a:p>
          <a:p>
            <a:pPr>
              <a:buFont typeface="Arial" panose="020B0604020202020204" pitchFamily="34" charset="0"/>
              <a:buChar char="•"/>
            </a:pPr>
            <a:r>
              <a:rPr lang="en-IE" altLang="en-US" dirty="0" err="1" smtClean="0"/>
              <a:t>Ballymun</a:t>
            </a:r>
            <a:r>
              <a:rPr lang="en-IE" altLang="en-US" dirty="0" smtClean="0"/>
              <a:t> </a:t>
            </a:r>
            <a:r>
              <a:rPr lang="en-IE" altLang="en-US" dirty="0"/>
              <a:t>Regeneration</a:t>
            </a:r>
          </a:p>
          <a:p>
            <a:pPr>
              <a:buFont typeface="Arial" panose="020B0604020202020204" pitchFamily="34" charset="0"/>
              <a:buChar char="•"/>
            </a:pPr>
            <a:endParaRPr lang="en-I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IE" altLang="en-US" sz="4800" dirty="0" smtClean="0">
                <a:solidFill>
                  <a:srgbClr val="0E73B9"/>
                </a:solidFill>
              </a:rPr>
              <a:t>Further Study Pathways</a:t>
            </a:r>
            <a:endParaRPr lang="en-US" altLang="en-US" sz="4800" dirty="0">
              <a:solidFill>
                <a:srgbClr val="0E73B9"/>
              </a:solidFill>
            </a:endParaRPr>
          </a:p>
        </p:txBody>
      </p:sp>
      <p:sp>
        <p:nvSpPr>
          <p:cNvPr id="27651" name="Rectangle 3"/>
          <p:cNvSpPr>
            <a:spLocks noGrp="1" noChangeArrowheads="1"/>
          </p:cNvSpPr>
          <p:nvPr>
            <p:ph type="body" sz="quarter" idx="10"/>
          </p:nvPr>
        </p:nvSpPr>
        <p:spPr>
          <a:xfrm>
            <a:off x="828675" y="1503447"/>
            <a:ext cx="7055692" cy="4301817"/>
          </a:xfrm>
        </p:spPr>
        <p:txBody>
          <a:bodyPr/>
          <a:lstStyle/>
          <a:p>
            <a:pPr lvl="1" eaLnBrk="1" hangingPunct="1">
              <a:lnSpc>
                <a:spcPct val="90000"/>
              </a:lnSpc>
              <a:buFont typeface="Wingdings" panose="05000000000000000000" pitchFamily="2" charset="2"/>
              <a:buChar char="§"/>
            </a:pPr>
            <a:r>
              <a:rPr lang="en-US" altLang="en-US" sz="1800" dirty="0" smtClean="0"/>
              <a:t>MSc Applied Social Research</a:t>
            </a:r>
          </a:p>
          <a:p>
            <a:pPr lvl="1" eaLnBrk="1" hangingPunct="1">
              <a:lnSpc>
                <a:spcPct val="90000"/>
              </a:lnSpc>
              <a:buFont typeface="Wingdings" panose="05000000000000000000" pitchFamily="2" charset="2"/>
              <a:buChar char="§"/>
            </a:pPr>
            <a:r>
              <a:rPr lang="en-US" altLang="en-US" sz="1800" dirty="0" smtClean="0"/>
              <a:t>Masters in Social Work</a:t>
            </a:r>
          </a:p>
          <a:p>
            <a:pPr lvl="1" eaLnBrk="1" hangingPunct="1">
              <a:lnSpc>
                <a:spcPct val="90000"/>
              </a:lnSpc>
              <a:buFont typeface="Wingdings" panose="05000000000000000000" pitchFamily="2" charset="2"/>
              <a:buChar char="§"/>
            </a:pPr>
            <a:r>
              <a:rPr lang="en-US" altLang="en-US" sz="1800" dirty="0" smtClean="0"/>
              <a:t>Masters in Public Policy</a:t>
            </a:r>
          </a:p>
          <a:p>
            <a:pPr lvl="1" eaLnBrk="1" hangingPunct="1">
              <a:lnSpc>
                <a:spcPct val="90000"/>
              </a:lnSpc>
              <a:buFont typeface="Wingdings" panose="05000000000000000000" pitchFamily="2" charset="2"/>
              <a:buChar char="§"/>
            </a:pPr>
            <a:r>
              <a:rPr lang="en-US" altLang="en-US" sz="1800" dirty="0" smtClean="0"/>
              <a:t>Masters in Environmental Policy</a:t>
            </a:r>
          </a:p>
          <a:p>
            <a:pPr lvl="1" eaLnBrk="1" hangingPunct="1">
              <a:lnSpc>
                <a:spcPct val="90000"/>
              </a:lnSpc>
              <a:buFont typeface="Wingdings" panose="05000000000000000000" pitchFamily="2" charset="2"/>
              <a:buChar char="§"/>
            </a:pPr>
            <a:r>
              <a:rPr lang="en-US" altLang="en-US" sz="1800" dirty="0" smtClean="0"/>
              <a:t>Masters in Development Studies</a:t>
            </a:r>
            <a:endParaRPr lang="en-US" altLang="en-US" sz="1800" dirty="0" smtClean="0"/>
          </a:p>
          <a:p>
            <a:pPr lvl="1" eaLnBrk="1" hangingPunct="1">
              <a:lnSpc>
                <a:spcPct val="90000"/>
              </a:lnSpc>
              <a:buFont typeface="Wingdings" panose="05000000000000000000" pitchFamily="2" charset="2"/>
              <a:buChar char="§"/>
            </a:pPr>
            <a:r>
              <a:rPr lang="en-US" altLang="en-US" sz="1800" dirty="0" smtClean="0"/>
              <a:t>MSc </a:t>
            </a:r>
            <a:r>
              <a:rPr lang="en-US" altLang="en-US" sz="1800" dirty="0"/>
              <a:t>Business &amp; Management</a:t>
            </a:r>
          </a:p>
          <a:p>
            <a:pPr lvl="1" eaLnBrk="1" hangingPunct="1">
              <a:lnSpc>
                <a:spcPct val="90000"/>
              </a:lnSpc>
              <a:buFont typeface="Wingdings" panose="05000000000000000000" pitchFamily="2" charset="2"/>
              <a:buChar char="§"/>
            </a:pPr>
            <a:r>
              <a:rPr lang="en-US" altLang="en-US" sz="1800" dirty="0"/>
              <a:t>MSc Sociology: Gender, Sexuality &amp; Society</a:t>
            </a:r>
          </a:p>
          <a:p>
            <a:pPr lvl="1" eaLnBrk="1" hangingPunct="1">
              <a:lnSpc>
                <a:spcPct val="90000"/>
              </a:lnSpc>
              <a:buFont typeface="Wingdings" panose="05000000000000000000" pitchFamily="2" charset="2"/>
              <a:buChar char="§"/>
            </a:pPr>
            <a:r>
              <a:rPr lang="en-US" altLang="en-US" sz="1800" dirty="0"/>
              <a:t>MSc Race, Ethnicity and Conflict</a:t>
            </a:r>
          </a:p>
          <a:p>
            <a:pPr lvl="1" eaLnBrk="1" hangingPunct="1">
              <a:lnSpc>
                <a:spcPct val="90000"/>
              </a:lnSpc>
              <a:buFont typeface="Wingdings" panose="05000000000000000000" pitchFamily="2" charset="2"/>
              <a:buChar char="§"/>
            </a:pPr>
            <a:r>
              <a:rPr lang="en-US" altLang="en-US" sz="1800" dirty="0" smtClean="0"/>
              <a:t>Masters </a:t>
            </a:r>
            <a:r>
              <a:rPr lang="en-US" altLang="en-US" sz="1800" dirty="0"/>
              <a:t>in Education</a:t>
            </a:r>
          </a:p>
          <a:p>
            <a:pPr lvl="1" eaLnBrk="1" hangingPunct="1">
              <a:lnSpc>
                <a:spcPct val="90000"/>
              </a:lnSpc>
              <a:buFont typeface="Wingdings" panose="05000000000000000000" pitchFamily="2" charset="2"/>
              <a:buChar char="§"/>
            </a:pPr>
            <a:r>
              <a:rPr lang="en-US" altLang="en-US" sz="1800" dirty="0" smtClean="0"/>
              <a:t>MA </a:t>
            </a:r>
            <a:r>
              <a:rPr lang="en-US" altLang="en-US" sz="1800" dirty="0"/>
              <a:t>Digital Marketing</a:t>
            </a:r>
          </a:p>
          <a:p>
            <a:pPr lvl="1" eaLnBrk="1" hangingPunct="1">
              <a:lnSpc>
                <a:spcPct val="90000"/>
              </a:lnSpc>
              <a:buFont typeface="Wingdings" panose="05000000000000000000" pitchFamily="2" charset="2"/>
              <a:buChar char="§"/>
            </a:pPr>
            <a:r>
              <a:rPr lang="en-US" altLang="en-US" sz="1800" dirty="0"/>
              <a:t>MA Media Communication and Critical Practice</a:t>
            </a:r>
          </a:p>
          <a:p>
            <a:pPr lvl="1" eaLnBrk="1" hangingPunct="1">
              <a:lnSpc>
                <a:spcPct val="90000"/>
              </a:lnSpc>
              <a:buFont typeface="Wingdings" panose="05000000000000000000" pitchFamily="2" charset="2"/>
              <a:buChar char="§"/>
            </a:pPr>
            <a:endParaRPr lang="en-US" altLang="en-US" sz="1800" dirty="0"/>
          </a:p>
        </p:txBody>
      </p:sp>
      <p:sp>
        <p:nvSpPr>
          <p:cNvPr id="2" name="Text Placeholder 1"/>
          <p:cNvSpPr>
            <a:spLocks noGrp="1"/>
          </p:cNvSpPr>
          <p:nvPr>
            <p:ph type="body" sz="quarter" idx="11"/>
          </p:nvPr>
        </p:nvSpPr>
        <p:spPr/>
        <p:txBody>
          <a:bodyPr/>
          <a:lstStyle/>
          <a:p>
            <a:endParaRPr lang="en-IE"/>
          </a:p>
        </p:txBody>
      </p:sp>
    </p:spTree>
    <p:extLst>
      <p:ext uri="{BB962C8B-B14F-4D97-AF65-F5344CB8AC3E}">
        <p14:creationId xmlns:p14="http://schemas.microsoft.com/office/powerpoint/2010/main" val="3423401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1988840"/>
            <a:ext cx="7500939" cy="1296144"/>
          </a:xfrm>
        </p:spPr>
        <p:txBody>
          <a:bodyPr/>
          <a:lstStyle/>
          <a:p>
            <a:r>
              <a:rPr lang="en-US" sz="4000" dirty="0" smtClean="0"/>
              <a:t>How do I apply?</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437" y="0"/>
            <a:ext cx="2714088" cy="5816600"/>
          </a:xfrm>
          <a:prstGeom prst="rect">
            <a:avLst/>
          </a:prstGeom>
        </p:spPr>
      </p:pic>
    </p:spTree>
    <p:extLst>
      <p:ext uri="{BB962C8B-B14F-4D97-AF65-F5344CB8AC3E}">
        <p14:creationId xmlns:p14="http://schemas.microsoft.com/office/powerpoint/2010/main" val="3061633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IE" altLang="en-US" sz="4400">
                <a:solidFill>
                  <a:srgbClr val="0E73B9"/>
                </a:solidFill>
              </a:rPr>
              <a:t>HOW TO APPLY</a:t>
            </a:r>
            <a:endParaRPr lang="en-US" altLang="en-US" sz="4400">
              <a:solidFill>
                <a:srgbClr val="0E73B9"/>
              </a:solidFill>
            </a:endParaRPr>
          </a:p>
        </p:txBody>
      </p:sp>
      <p:sp>
        <p:nvSpPr>
          <p:cNvPr id="34819" name="Rectangle 3"/>
          <p:cNvSpPr>
            <a:spLocks noGrp="1" noChangeArrowheads="1"/>
          </p:cNvSpPr>
          <p:nvPr>
            <p:ph type="body" sz="quarter" idx="10"/>
          </p:nvPr>
        </p:nvSpPr>
        <p:spPr>
          <a:xfrm>
            <a:off x="828675" y="1881188"/>
            <a:ext cx="7500938" cy="4040187"/>
          </a:xfrm>
        </p:spPr>
        <p:txBody>
          <a:bodyPr rtlCol="0">
            <a:noAutofit/>
          </a:bodyPr>
          <a:lstStyle/>
          <a:p>
            <a:pPr eaLnBrk="1" fontAlgn="auto" hangingPunct="1">
              <a:lnSpc>
                <a:spcPct val="90000"/>
              </a:lnSpc>
              <a:spcBef>
                <a:spcPts val="1417"/>
              </a:spcBef>
              <a:spcAft>
                <a:spcPts val="0"/>
              </a:spcAft>
              <a:defRPr/>
            </a:pPr>
            <a:r>
              <a:rPr lang="en-IE" altLang="en-US" sz="2400" dirty="0"/>
              <a:t>COURSE Code: TR083</a:t>
            </a:r>
          </a:p>
          <a:p>
            <a:pPr marL="0" lvl="1" indent="0" eaLnBrk="1" fontAlgn="auto" hangingPunct="1">
              <a:lnSpc>
                <a:spcPct val="90000"/>
              </a:lnSpc>
              <a:spcBef>
                <a:spcPts val="1134"/>
              </a:spcBef>
              <a:spcAft>
                <a:spcPts val="0"/>
              </a:spcAft>
              <a:buFont typeface="Arial" panose="020B0604020202020204" pitchFamily="34" charset="0"/>
              <a:buNone/>
              <a:defRPr/>
            </a:pPr>
            <a:r>
              <a:rPr lang="en-IE" altLang="en-US" sz="1900" b="1" dirty="0"/>
              <a:t>School Leavers</a:t>
            </a:r>
          </a:p>
          <a:p>
            <a:pPr lvl="1" eaLnBrk="1" fontAlgn="auto" hangingPunct="1">
              <a:lnSpc>
                <a:spcPct val="90000"/>
              </a:lnSpc>
              <a:spcBef>
                <a:spcPts val="1134"/>
              </a:spcBef>
              <a:spcAft>
                <a:spcPts val="0"/>
              </a:spcAft>
              <a:buFont typeface="Wingdings" panose="05000000000000000000" pitchFamily="2" charset="2"/>
              <a:buChar char="§"/>
              <a:defRPr/>
            </a:pPr>
            <a:r>
              <a:rPr lang="en-IE" altLang="en-US" sz="1900" dirty="0"/>
              <a:t>Apply through CAO</a:t>
            </a:r>
          </a:p>
          <a:p>
            <a:pPr lvl="1" eaLnBrk="1" fontAlgn="auto" hangingPunct="1">
              <a:lnSpc>
                <a:spcPct val="90000"/>
              </a:lnSpc>
              <a:spcBef>
                <a:spcPts val="1134"/>
              </a:spcBef>
              <a:spcAft>
                <a:spcPts val="0"/>
              </a:spcAft>
              <a:buFont typeface="Wingdings" panose="05000000000000000000" pitchFamily="2" charset="2"/>
              <a:buChar char="§"/>
              <a:defRPr/>
            </a:pPr>
            <a:r>
              <a:rPr lang="en-IE" altLang="en-US" sz="1900" dirty="0"/>
              <a:t>Deadline Feb 1st</a:t>
            </a:r>
          </a:p>
          <a:p>
            <a:pPr eaLnBrk="1" fontAlgn="auto" hangingPunct="1">
              <a:lnSpc>
                <a:spcPct val="90000"/>
              </a:lnSpc>
              <a:spcBef>
                <a:spcPts val="1417"/>
              </a:spcBef>
              <a:spcAft>
                <a:spcPts val="0"/>
              </a:spcAft>
              <a:defRPr/>
            </a:pPr>
            <a:endParaRPr lang="en-IE" altLang="en-US" sz="2400" dirty="0"/>
          </a:p>
          <a:p>
            <a:pPr eaLnBrk="1" fontAlgn="auto" hangingPunct="1">
              <a:lnSpc>
                <a:spcPct val="90000"/>
              </a:lnSpc>
              <a:spcBef>
                <a:spcPts val="1417"/>
              </a:spcBef>
              <a:spcAft>
                <a:spcPts val="0"/>
              </a:spcAft>
              <a:buFont typeface="Wingdings" panose="05000000000000000000" pitchFamily="2" charset="2"/>
              <a:buNone/>
              <a:defRPr/>
            </a:pPr>
            <a:r>
              <a:rPr lang="en-IE" altLang="en-US" sz="1900" dirty="0"/>
              <a:t>Mature Students (23 +)</a:t>
            </a:r>
          </a:p>
          <a:p>
            <a:pPr lvl="1" eaLnBrk="1" fontAlgn="auto" hangingPunct="1">
              <a:lnSpc>
                <a:spcPct val="90000"/>
              </a:lnSpc>
              <a:spcBef>
                <a:spcPts val="1134"/>
              </a:spcBef>
              <a:spcAft>
                <a:spcPts val="0"/>
              </a:spcAft>
              <a:buFont typeface="Wingdings" panose="05000000000000000000" pitchFamily="2" charset="2"/>
              <a:buChar char="§"/>
              <a:defRPr/>
            </a:pPr>
            <a:r>
              <a:rPr lang="en-IE" altLang="en-US" sz="1900" dirty="0"/>
              <a:t>Apply through CAO</a:t>
            </a:r>
          </a:p>
          <a:p>
            <a:pPr marL="346075" lvl="2" indent="0" eaLnBrk="1" fontAlgn="auto" hangingPunct="1">
              <a:lnSpc>
                <a:spcPct val="90000"/>
              </a:lnSpc>
              <a:spcBef>
                <a:spcPts val="1134"/>
              </a:spcBef>
              <a:spcAft>
                <a:spcPts val="0"/>
              </a:spcAft>
              <a:buFont typeface="Arial" panose="020B0604020202020204" pitchFamily="34" charset="0"/>
              <a:buNone/>
              <a:defRPr/>
            </a:pPr>
            <a:r>
              <a:rPr lang="en-IE" altLang="en-US" sz="1900" dirty="0"/>
              <a:t>And Trinity Admissions Office</a:t>
            </a:r>
          </a:p>
          <a:p>
            <a:pPr lvl="1" eaLnBrk="1" fontAlgn="auto" hangingPunct="1">
              <a:lnSpc>
                <a:spcPct val="90000"/>
              </a:lnSpc>
              <a:spcBef>
                <a:spcPts val="1134"/>
              </a:spcBef>
              <a:spcAft>
                <a:spcPts val="0"/>
              </a:spcAft>
              <a:buFont typeface="Wingdings" panose="05000000000000000000" pitchFamily="2" charset="2"/>
              <a:buChar char="§"/>
              <a:defRPr/>
            </a:pPr>
            <a:r>
              <a:rPr lang="en-IE" altLang="en-US" sz="1900" dirty="0"/>
              <a:t>Deadline Feb 1st</a:t>
            </a:r>
          </a:p>
          <a:p>
            <a:pPr eaLnBrk="1" fontAlgn="auto" hangingPunct="1">
              <a:lnSpc>
                <a:spcPct val="90000"/>
              </a:lnSpc>
              <a:spcBef>
                <a:spcPts val="1417"/>
              </a:spcBef>
              <a:spcAft>
                <a:spcPts val="0"/>
              </a:spcAft>
              <a:defRPr/>
            </a:pPr>
            <a:endParaRPr lang="en-US" altLang="en-US" sz="2400" dirty="0"/>
          </a:p>
        </p:txBody>
      </p:sp>
      <p:sp>
        <p:nvSpPr>
          <p:cNvPr id="31748" name="Text Placeholder 1"/>
          <p:cNvSpPr>
            <a:spLocks noGrp="1"/>
          </p:cNvSpPr>
          <p:nvPr>
            <p:ph type="body" sz="quarter" idx="11"/>
          </p:nvPr>
        </p:nvSpPr>
        <p:spPr/>
        <p:txBody>
          <a:bodyPr/>
          <a:lstStyle/>
          <a:p>
            <a:pPr eaLnBrk="1" hangingPunct="1"/>
            <a:endParaRPr lang="en-IE"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1988840"/>
            <a:ext cx="7500939" cy="1296144"/>
          </a:xfrm>
        </p:spPr>
        <p:txBody>
          <a:bodyPr/>
          <a:lstStyle/>
          <a:p>
            <a:r>
              <a:rPr lang="en-US" sz="4000" dirty="0" smtClean="0"/>
              <a:t>Any questions?</a:t>
            </a:r>
            <a:br>
              <a:rPr lang="en-US" sz="4000" dirty="0" smtClean="0"/>
            </a:br>
            <a:r>
              <a:rPr lang="en-US" sz="4000" dirty="0"/>
              <a:t/>
            </a:r>
            <a:br>
              <a:rPr lang="en-US" sz="4000" dirty="0"/>
            </a:br>
            <a:r>
              <a:rPr lang="en-US" sz="4000" dirty="0" smtClean="0"/>
              <a:t/>
            </a:r>
            <a:br>
              <a:rPr lang="en-US" sz="4000" dirty="0" smtClean="0"/>
            </a:br>
            <a:r>
              <a:rPr lang="en-US" sz="4000" dirty="0" smtClean="0"/>
              <a:t>Hope to see you next year!</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437" y="0"/>
            <a:ext cx="2714088" cy="5816600"/>
          </a:xfrm>
          <a:prstGeom prst="rect">
            <a:avLst/>
          </a:prstGeom>
        </p:spPr>
      </p:pic>
    </p:spTree>
    <p:extLst>
      <p:ext uri="{BB962C8B-B14F-4D97-AF65-F5344CB8AC3E}">
        <p14:creationId xmlns:p14="http://schemas.microsoft.com/office/powerpoint/2010/main" val="81646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828675" y="3714750"/>
            <a:ext cx="7500938" cy="555625"/>
          </a:xfrm>
        </p:spPr>
        <p:txBody>
          <a:bodyPr/>
          <a:lstStyle/>
          <a:p>
            <a:pPr eaLnBrk="1" hangingPunct="1"/>
            <a:r>
              <a:rPr lang="en-GB" altLang="en-US"/>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11188" y="344488"/>
            <a:ext cx="7500937" cy="561975"/>
          </a:xfrm>
        </p:spPr>
        <p:txBody>
          <a:bodyPr/>
          <a:lstStyle/>
          <a:p>
            <a:pPr eaLnBrk="1" hangingPunct="1"/>
            <a:r>
              <a:rPr lang="en-IE" altLang="en-US" dirty="0" smtClean="0">
                <a:solidFill>
                  <a:srgbClr val="0E73B9"/>
                </a:solidFill>
              </a:rPr>
              <a:t>Bachelor Of  Sociology And Social Policy (</a:t>
            </a:r>
            <a:r>
              <a:rPr lang="en-IE" altLang="en-US" dirty="0">
                <a:solidFill>
                  <a:srgbClr val="0E73B9"/>
                </a:solidFill>
              </a:rPr>
              <a:t>TR083)</a:t>
            </a:r>
            <a:endParaRPr lang="en-US" altLang="en-US" dirty="0">
              <a:solidFill>
                <a:srgbClr val="0E73B9"/>
              </a:solidFill>
            </a:endParaRPr>
          </a:p>
        </p:txBody>
      </p:sp>
      <p:sp>
        <p:nvSpPr>
          <p:cNvPr id="13315" name="Rectangle 3"/>
          <p:cNvSpPr>
            <a:spLocks noGrp="1" noChangeArrowheads="1"/>
          </p:cNvSpPr>
          <p:nvPr>
            <p:ph type="body" sz="quarter" idx="10"/>
          </p:nvPr>
        </p:nvSpPr>
        <p:spPr>
          <a:xfrm>
            <a:off x="828675" y="1881188"/>
            <a:ext cx="7500938" cy="4040187"/>
          </a:xfrm>
        </p:spPr>
        <p:txBody>
          <a:bodyPr/>
          <a:lstStyle/>
          <a:p>
            <a:pPr eaLnBrk="1" hangingPunct="1"/>
            <a:r>
              <a:rPr lang="en-IE" altLang="en-US" sz="2800" dirty="0"/>
              <a:t>4 Year Degree </a:t>
            </a:r>
            <a:r>
              <a:rPr lang="en-IE" altLang="en-US" sz="2800" dirty="0" smtClean="0"/>
              <a:t>Course</a:t>
            </a:r>
          </a:p>
          <a:p>
            <a:pPr eaLnBrk="1" hangingPunct="1"/>
            <a:endParaRPr lang="en-IE" altLang="en-US" sz="2800" dirty="0"/>
          </a:p>
          <a:p>
            <a:pPr eaLnBrk="1" hangingPunct="1"/>
            <a:r>
              <a:rPr lang="en-IE" altLang="en-US" sz="2800" dirty="0"/>
              <a:t>Points 451 in 2019</a:t>
            </a:r>
          </a:p>
          <a:p>
            <a:pPr eaLnBrk="1" hangingPunct="1"/>
            <a:endParaRPr lang="en-IE" altLang="en-US" sz="2800" dirty="0"/>
          </a:p>
          <a:p>
            <a:pPr eaLnBrk="1" hangingPunct="1"/>
            <a:r>
              <a:rPr lang="en-IE" altLang="en-US" sz="2800" dirty="0"/>
              <a:t>Award: </a:t>
            </a:r>
          </a:p>
          <a:p>
            <a:pPr lvl="1" eaLnBrk="1" hangingPunct="1">
              <a:buFont typeface="Wingdings" panose="05000000000000000000" pitchFamily="2" charset="2"/>
              <a:buChar char="§"/>
            </a:pPr>
            <a:r>
              <a:rPr lang="en-IE" altLang="en-US" sz="2800" dirty="0"/>
              <a:t>BA Sociology and Social Policy</a:t>
            </a:r>
          </a:p>
          <a:p>
            <a:pPr eaLnBrk="1" hangingPunct="1">
              <a:buFont typeface="Wingdings" panose="05000000000000000000" pitchFamily="2" charset="2"/>
              <a:buNone/>
            </a:pPr>
            <a:endParaRPr lang="en-US" altLang="en-US" sz="4000" dirty="0"/>
          </a:p>
        </p:txBody>
      </p:sp>
      <p:sp>
        <p:nvSpPr>
          <p:cNvPr id="13316" name="Text Placeholder 1"/>
          <p:cNvSpPr>
            <a:spLocks noGrp="1"/>
          </p:cNvSpPr>
          <p:nvPr>
            <p:ph type="body" sz="quarter" idx="11"/>
          </p:nvPr>
        </p:nvSpPr>
        <p:spPr/>
        <p:txBody>
          <a:bodyPr/>
          <a:lstStyle/>
          <a:p>
            <a:pPr eaLnBrk="1" hangingPunct="1"/>
            <a:endParaRPr lang="en-IE"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46125" y="476250"/>
            <a:ext cx="7615238" cy="561975"/>
          </a:xfrm>
        </p:spPr>
        <p:txBody>
          <a:bodyPr/>
          <a:lstStyle/>
          <a:p>
            <a:pPr eaLnBrk="1" hangingPunct="1"/>
            <a:r>
              <a:rPr lang="en-IE" altLang="en-US" sz="3600">
                <a:solidFill>
                  <a:srgbClr val="0E73B9"/>
                </a:solidFill>
              </a:rPr>
              <a:t>Why study sociology and social policy?</a:t>
            </a:r>
          </a:p>
        </p:txBody>
      </p:sp>
      <p:sp>
        <p:nvSpPr>
          <p:cNvPr id="14339" name="Content Placeholder 2"/>
          <p:cNvSpPr>
            <a:spLocks noGrp="1"/>
          </p:cNvSpPr>
          <p:nvPr>
            <p:ph sz="quarter" idx="1"/>
          </p:nvPr>
        </p:nvSpPr>
        <p:spPr>
          <a:xfrm>
            <a:off x="301625" y="1527175"/>
            <a:ext cx="8504238" cy="4572000"/>
          </a:xfrm>
        </p:spPr>
        <p:txBody>
          <a:bodyPr/>
          <a:lstStyle/>
          <a:p>
            <a:pPr lvl="1" eaLnBrk="1" hangingPunct="1">
              <a:buFont typeface="Wingdings" panose="05000000000000000000" pitchFamily="2" charset="2"/>
              <a:buChar char="§"/>
            </a:pPr>
            <a:r>
              <a:rPr lang="en-US" altLang="en-US" sz="2400" dirty="0"/>
              <a:t>Curious about social </a:t>
            </a:r>
            <a:r>
              <a:rPr lang="en-US" altLang="en-US" sz="2400" dirty="0" smtClean="0"/>
              <a:t>issues </a:t>
            </a:r>
            <a:r>
              <a:rPr lang="en-IE" altLang="en-US" sz="2400" dirty="0"/>
              <a:t>around the world?</a:t>
            </a:r>
          </a:p>
          <a:p>
            <a:pPr lvl="1" eaLnBrk="1" hangingPunct="1">
              <a:buFont typeface="Wingdings" panose="05000000000000000000" pitchFamily="2" charset="2"/>
              <a:buChar char="§"/>
            </a:pPr>
            <a:r>
              <a:rPr lang="en-US" altLang="en-US" sz="2400" dirty="0" smtClean="0"/>
              <a:t>Interested </a:t>
            </a:r>
            <a:r>
              <a:rPr lang="en-US" altLang="en-US" sz="2400" dirty="0"/>
              <a:t>in understanding society, its social problems and have a desire to make a difference?</a:t>
            </a:r>
          </a:p>
          <a:p>
            <a:pPr lvl="1" eaLnBrk="1" hangingPunct="1">
              <a:buFont typeface="Wingdings" panose="05000000000000000000" pitchFamily="2" charset="2"/>
              <a:buChar char="§"/>
            </a:pPr>
            <a:r>
              <a:rPr lang="en-US" altLang="en-US" sz="2400" dirty="0" smtClean="0"/>
              <a:t>Searching </a:t>
            </a:r>
            <a:r>
              <a:rPr lang="en-US" altLang="en-US" sz="2400" dirty="0"/>
              <a:t>for a course that demands both academic </a:t>
            </a:r>
            <a:r>
              <a:rPr lang="en-IE" altLang="en-US" sz="2400" dirty="0"/>
              <a:t>and vocational qualities?</a:t>
            </a:r>
          </a:p>
          <a:p>
            <a:pPr lvl="1" eaLnBrk="1" hangingPunct="1">
              <a:buFont typeface="Wingdings" panose="05000000000000000000" pitchFamily="2" charset="2"/>
              <a:buChar char="§"/>
            </a:pPr>
            <a:r>
              <a:rPr lang="en-US" altLang="en-US" sz="2400" dirty="0" smtClean="0"/>
              <a:t>Then </a:t>
            </a:r>
            <a:r>
              <a:rPr lang="en-US" altLang="en-US" sz="2400" dirty="0"/>
              <a:t>Sociology and Social Policy is the degree for you. </a:t>
            </a:r>
          </a:p>
          <a:p>
            <a:pPr lvl="1" eaLnBrk="1" hangingPunct="1">
              <a:buFont typeface="Wingdings" panose="05000000000000000000" pitchFamily="2" charset="2"/>
              <a:buChar char="§"/>
            </a:pPr>
            <a:r>
              <a:rPr lang="en-IE" altLang="en-US" sz="2400" dirty="0"/>
              <a:t>It’s a </a:t>
            </a:r>
            <a:r>
              <a:rPr lang="en-US" altLang="en-US" sz="2400" dirty="0"/>
              <a:t>unique </a:t>
            </a:r>
            <a:r>
              <a:rPr lang="en-US" altLang="en-US" sz="2400" dirty="0" err="1"/>
              <a:t>programme</a:t>
            </a:r>
            <a:r>
              <a:rPr lang="en-US" altLang="en-US" sz="2400" dirty="0"/>
              <a:t> which combines the study of social theory, social policy and social research.</a:t>
            </a:r>
          </a:p>
          <a:p>
            <a:pPr eaLnBrk="1" hangingPunct="1"/>
            <a:endParaRPr lang="en-IE" alt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1268760"/>
            <a:ext cx="7500939" cy="1480542"/>
          </a:xfrm>
        </p:spPr>
        <p:txBody>
          <a:bodyPr/>
          <a:lstStyle/>
          <a:p>
            <a:r>
              <a:rPr lang="en-US" sz="4000" dirty="0" smtClean="0"/>
              <a:t>What Is the Focus of</a:t>
            </a:r>
            <a:br>
              <a:rPr lang="en-US" sz="4000" dirty="0" smtClean="0"/>
            </a:br>
            <a:r>
              <a:rPr lang="en-US" sz="4000" dirty="0" smtClean="0"/>
              <a:t> the Course?</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437" y="0"/>
            <a:ext cx="2714088" cy="5816600"/>
          </a:xfrm>
          <a:prstGeom prst="rect">
            <a:avLst/>
          </a:prstGeom>
        </p:spPr>
      </p:pic>
    </p:spTree>
    <p:extLst>
      <p:ext uri="{BB962C8B-B14F-4D97-AF65-F5344CB8AC3E}">
        <p14:creationId xmlns:p14="http://schemas.microsoft.com/office/powerpoint/2010/main" val="1014057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altLang="en-US" sz="3200" dirty="0" smtClean="0">
                <a:solidFill>
                  <a:srgbClr val="0E73B9"/>
                </a:solidFill>
              </a:rPr>
              <a:t>Focus Of The Course</a:t>
            </a:r>
            <a:endParaRPr lang="en-IE" sz="2800" dirty="0">
              <a:solidFill>
                <a:schemeClr val="tx2">
                  <a:lumMod val="75000"/>
                </a:schemeClr>
              </a:solidFill>
            </a:endParaRPr>
          </a:p>
        </p:txBody>
      </p:sp>
      <p:sp>
        <p:nvSpPr>
          <p:cNvPr id="3" name="Text Placeholder 2"/>
          <p:cNvSpPr>
            <a:spLocks noGrp="1"/>
          </p:cNvSpPr>
          <p:nvPr>
            <p:ph type="body" sz="quarter" idx="10"/>
          </p:nvPr>
        </p:nvSpPr>
        <p:spPr>
          <a:xfrm>
            <a:off x="395536" y="1628800"/>
            <a:ext cx="7934077" cy="4040188"/>
          </a:xfrm>
        </p:spPr>
        <p:txBody>
          <a:bodyPr/>
          <a:lstStyle/>
          <a:p>
            <a:pPr algn="just"/>
            <a:r>
              <a:rPr lang="en-IE" b="0" dirty="0" smtClean="0"/>
              <a:t>Understand how social </a:t>
            </a:r>
            <a:r>
              <a:rPr lang="en-IE" i="1" dirty="0" smtClean="0"/>
              <a:t>relations</a:t>
            </a:r>
            <a:r>
              <a:rPr lang="en-IE" b="0" dirty="0" smtClean="0"/>
              <a:t> shape human </a:t>
            </a:r>
            <a:r>
              <a:rPr lang="en-IE" i="1" dirty="0" smtClean="0"/>
              <a:t>welfare</a:t>
            </a:r>
            <a:r>
              <a:rPr lang="en-IE" i="1" dirty="0"/>
              <a:t> </a:t>
            </a:r>
            <a:r>
              <a:rPr lang="en-IE" i="1" dirty="0" smtClean="0"/>
              <a:t>and well-being</a:t>
            </a:r>
            <a:r>
              <a:rPr lang="en-IE" b="0" dirty="0" smtClean="0"/>
              <a:t> </a:t>
            </a:r>
          </a:p>
          <a:p>
            <a:pPr algn="just"/>
            <a:r>
              <a:rPr lang="en-IE" b="0" dirty="0" smtClean="0"/>
              <a:t>and </a:t>
            </a:r>
          </a:p>
          <a:p>
            <a:pPr algn="just"/>
            <a:r>
              <a:rPr lang="en-IE" b="0" dirty="0" smtClean="0"/>
              <a:t>analyse the means by which </a:t>
            </a:r>
            <a:r>
              <a:rPr lang="en-IE" i="1" dirty="0" smtClean="0"/>
              <a:t>governments</a:t>
            </a:r>
            <a:r>
              <a:rPr lang="en-IE" b="0" dirty="0" smtClean="0"/>
              <a:t> seek to regulate and intervene on social relations to:</a:t>
            </a:r>
          </a:p>
          <a:p>
            <a:pPr marL="342900" indent="-342900" algn="just">
              <a:buFont typeface="Arial" panose="020B0604020202020204" pitchFamily="34" charset="0"/>
              <a:buChar char="•"/>
            </a:pPr>
            <a:r>
              <a:rPr lang="en-IE" b="0" dirty="0"/>
              <a:t>M</a:t>
            </a:r>
            <a:r>
              <a:rPr lang="en-IE" b="0" dirty="0" smtClean="0"/>
              <a:t>anage ways in which we are </a:t>
            </a:r>
            <a:r>
              <a:rPr lang="en-IE" i="1" dirty="0" smtClean="0"/>
              <a:t>interdependent</a:t>
            </a:r>
            <a:r>
              <a:rPr lang="en-IE" b="0" dirty="0" smtClean="0"/>
              <a:t> </a:t>
            </a:r>
            <a:r>
              <a:rPr lang="en-IE" b="0" dirty="0"/>
              <a:t>across our life </a:t>
            </a:r>
            <a:r>
              <a:rPr lang="en-IE" b="0" dirty="0" smtClean="0"/>
              <a:t>course</a:t>
            </a:r>
          </a:p>
          <a:p>
            <a:pPr marL="342900" indent="-342900" algn="just">
              <a:buFont typeface="Arial" panose="020B0604020202020204" pitchFamily="34" charset="0"/>
              <a:buChar char="•"/>
            </a:pPr>
            <a:r>
              <a:rPr lang="en-IE" b="0" dirty="0" smtClean="0"/>
              <a:t>Address </a:t>
            </a:r>
            <a:r>
              <a:rPr lang="en-IE" i="1" dirty="0" smtClean="0"/>
              <a:t>risks</a:t>
            </a:r>
            <a:r>
              <a:rPr lang="en-IE" b="0" dirty="0" smtClean="0"/>
              <a:t> we encounter– social disadvantage, illness or disability, dependency, unemployment, responsibilities…</a:t>
            </a:r>
          </a:p>
          <a:p>
            <a:pPr marL="342900" indent="-342900" algn="just">
              <a:buFont typeface="Arial" panose="020B0604020202020204" pitchFamily="34" charset="0"/>
              <a:buChar char="•"/>
            </a:pPr>
            <a:r>
              <a:rPr lang="en-IE" b="0" dirty="0" smtClean="0"/>
              <a:t>Strive towards </a:t>
            </a:r>
            <a:r>
              <a:rPr lang="en-IE" i="1" dirty="0" smtClean="0"/>
              <a:t>realising rights and obligations </a:t>
            </a:r>
            <a:r>
              <a:rPr lang="en-IE" b="0" dirty="0" smtClean="0"/>
              <a:t>among members of society including those identified by </a:t>
            </a:r>
            <a:r>
              <a:rPr lang="en-IE" i="1" dirty="0" smtClean="0"/>
              <a:t>international </a:t>
            </a:r>
            <a:r>
              <a:rPr lang="en-IE" b="0" dirty="0" smtClean="0"/>
              <a:t>organisations and frameworks such as United Nations Sustainable Development Goals</a:t>
            </a:r>
            <a:endParaRPr lang="en-IE" b="0" dirty="0"/>
          </a:p>
        </p:txBody>
      </p:sp>
      <p:sp>
        <p:nvSpPr>
          <p:cNvPr id="4" name="Text Placeholder 3"/>
          <p:cNvSpPr>
            <a:spLocks noGrp="1"/>
          </p:cNvSpPr>
          <p:nvPr>
            <p:ph type="body" sz="quarter" idx="11"/>
          </p:nvPr>
        </p:nvSpPr>
        <p:spPr/>
        <p:txBody>
          <a:bodyPr/>
          <a:lstStyle/>
          <a:p>
            <a:endParaRPr lang="en-IE"/>
          </a:p>
        </p:txBody>
      </p:sp>
    </p:spTree>
    <p:extLst>
      <p:ext uri="{BB962C8B-B14F-4D97-AF65-F5344CB8AC3E}">
        <p14:creationId xmlns:p14="http://schemas.microsoft.com/office/powerpoint/2010/main" val="1166833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331913" y="352425"/>
            <a:ext cx="7500937" cy="561975"/>
          </a:xfrm>
        </p:spPr>
        <p:txBody>
          <a:bodyPr/>
          <a:lstStyle/>
          <a:p>
            <a:pPr eaLnBrk="1" hangingPunct="1"/>
            <a:r>
              <a:rPr lang="en-IE" altLang="en-US" sz="3600">
                <a:solidFill>
                  <a:srgbClr val="0E73B9"/>
                </a:solidFill>
              </a:rPr>
              <a:t>Some topics covered on course</a:t>
            </a:r>
          </a:p>
        </p:txBody>
      </p:sp>
      <p:sp>
        <p:nvSpPr>
          <p:cNvPr id="15363" name="Rectangle 3"/>
          <p:cNvSpPr>
            <a:spLocks noGrp="1" noChangeArrowheads="1"/>
          </p:cNvSpPr>
          <p:nvPr>
            <p:ph type="body" sz="quarter" idx="10"/>
          </p:nvPr>
        </p:nvSpPr>
        <p:spPr>
          <a:xfrm>
            <a:off x="467544" y="1476375"/>
            <a:ext cx="7992888" cy="4864184"/>
          </a:xfrm>
        </p:spPr>
        <p:txBody>
          <a:bodyPr/>
          <a:lstStyle/>
          <a:p>
            <a:pPr lvl="1" eaLnBrk="1" hangingPunct="1">
              <a:lnSpc>
                <a:spcPct val="90000"/>
              </a:lnSpc>
              <a:buFont typeface="Wingdings" panose="05000000000000000000" pitchFamily="2" charset="2"/>
              <a:buChar char="§"/>
            </a:pPr>
            <a:r>
              <a:rPr lang="en-IE" altLang="en-US" dirty="0"/>
              <a:t>What are the causes of </a:t>
            </a:r>
            <a:r>
              <a:rPr lang="en-IE" altLang="en-US" dirty="0" smtClean="0"/>
              <a:t>poverty, </a:t>
            </a:r>
            <a:r>
              <a:rPr lang="en-IE" altLang="en-US" dirty="0"/>
              <a:t>how many people live in poverty in </a:t>
            </a:r>
            <a:r>
              <a:rPr lang="en-IE" altLang="en-US" dirty="0" smtClean="0"/>
              <a:t>Ireland and what are the patterns in poverty rates?</a:t>
            </a:r>
            <a:endParaRPr lang="en-IE" altLang="en-US" dirty="0"/>
          </a:p>
          <a:p>
            <a:pPr lvl="1" eaLnBrk="1" hangingPunct="1">
              <a:lnSpc>
                <a:spcPct val="90000"/>
              </a:lnSpc>
              <a:buFont typeface="Wingdings" panose="05000000000000000000" pitchFamily="2" charset="2"/>
              <a:buChar char="§"/>
            </a:pPr>
            <a:r>
              <a:rPr lang="en-IE" altLang="en-US" dirty="0"/>
              <a:t>Is Ireland an unequal society relative to others?</a:t>
            </a:r>
          </a:p>
          <a:p>
            <a:pPr lvl="1" eaLnBrk="1" hangingPunct="1">
              <a:lnSpc>
                <a:spcPct val="90000"/>
              </a:lnSpc>
              <a:buFont typeface="Wingdings" panose="05000000000000000000" pitchFamily="2" charset="2"/>
              <a:buChar char="§"/>
            </a:pPr>
            <a:r>
              <a:rPr lang="en-IE" altLang="en-US" dirty="0"/>
              <a:t>Why are people </a:t>
            </a:r>
            <a:r>
              <a:rPr lang="en-IE" altLang="en-US" dirty="0" smtClean="0"/>
              <a:t>homeless and what </a:t>
            </a:r>
            <a:r>
              <a:rPr lang="en-IE" altLang="en-US" dirty="0" smtClean="0"/>
              <a:t>role can housing policy play in addressing this</a:t>
            </a:r>
            <a:r>
              <a:rPr lang="en-IE" altLang="en-US" dirty="0" smtClean="0"/>
              <a:t>?</a:t>
            </a:r>
          </a:p>
          <a:p>
            <a:pPr lvl="1" eaLnBrk="1" hangingPunct="1">
              <a:lnSpc>
                <a:spcPct val="90000"/>
              </a:lnSpc>
              <a:buFont typeface="Wingdings" panose="05000000000000000000" pitchFamily="2" charset="2"/>
              <a:buChar char="§"/>
            </a:pPr>
            <a:r>
              <a:rPr lang="en-IE" dirty="0" smtClean="0"/>
              <a:t>How do we account </a:t>
            </a:r>
            <a:r>
              <a:rPr lang="en-IE" dirty="0"/>
              <a:t>for the development of extreme right parties in Western Europe</a:t>
            </a:r>
            <a:r>
              <a:rPr lang="en-IE" altLang="en-US" dirty="0" smtClean="0"/>
              <a:t>?</a:t>
            </a:r>
            <a:endParaRPr lang="en-IE" altLang="en-US" dirty="0"/>
          </a:p>
          <a:p>
            <a:pPr lvl="1" eaLnBrk="1" hangingPunct="1">
              <a:lnSpc>
                <a:spcPct val="90000"/>
              </a:lnSpc>
              <a:buFont typeface="Wingdings" panose="05000000000000000000" pitchFamily="2" charset="2"/>
              <a:buChar char="§"/>
            </a:pPr>
            <a:r>
              <a:rPr lang="en-IE" altLang="en-US" dirty="0" smtClean="0"/>
              <a:t>What are the concerns</a:t>
            </a:r>
            <a:r>
              <a:rPr lang="en-IE" altLang="en-US" dirty="0" smtClean="0"/>
              <a:t> of refugee policy and how does it</a:t>
            </a:r>
            <a:r>
              <a:rPr lang="en-IE" altLang="en-US" dirty="0" smtClean="0"/>
              <a:t> operate in practice</a:t>
            </a:r>
            <a:r>
              <a:rPr lang="en-IE" altLang="en-US" dirty="0" smtClean="0"/>
              <a:t>?</a:t>
            </a:r>
            <a:endParaRPr lang="en-IE" altLang="en-US" dirty="0"/>
          </a:p>
          <a:p>
            <a:pPr lvl="1" eaLnBrk="1" hangingPunct="1">
              <a:lnSpc>
                <a:spcPct val="90000"/>
              </a:lnSpc>
              <a:buFont typeface="Wingdings" panose="05000000000000000000" pitchFamily="2" charset="2"/>
              <a:buChar char="§"/>
            </a:pPr>
            <a:r>
              <a:rPr lang="en-IE" altLang="en-US" dirty="0" smtClean="0"/>
              <a:t>What is the relationship between social change and policy change?</a:t>
            </a:r>
            <a:endParaRPr lang="en-IE" altLang="en-US" dirty="0"/>
          </a:p>
          <a:p>
            <a:pPr lvl="1" eaLnBrk="1" hangingPunct="1">
              <a:lnSpc>
                <a:spcPct val="90000"/>
              </a:lnSpc>
              <a:buFont typeface="Wingdings" panose="05000000000000000000" pitchFamily="2" charset="2"/>
              <a:buChar char="§"/>
            </a:pPr>
            <a:r>
              <a:rPr lang="en-IE" altLang="en-US" dirty="0"/>
              <a:t>Does politics matter – do political parties have different approaches to social policy?</a:t>
            </a:r>
          </a:p>
          <a:p>
            <a:pPr lvl="1" eaLnBrk="1" hangingPunct="1">
              <a:lnSpc>
                <a:spcPct val="90000"/>
              </a:lnSpc>
              <a:buFont typeface="Wingdings" panose="05000000000000000000" pitchFamily="2" charset="2"/>
              <a:buChar char="§"/>
            </a:pPr>
            <a:r>
              <a:rPr lang="en-IE" altLang="en-US" dirty="0"/>
              <a:t>Can social movements change society?</a:t>
            </a:r>
          </a:p>
          <a:p>
            <a:pPr lvl="1" eaLnBrk="1" hangingPunct="1">
              <a:lnSpc>
                <a:spcPct val="90000"/>
              </a:lnSpc>
              <a:buFont typeface="Wingdings" panose="05000000000000000000" pitchFamily="2" charset="2"/>
              <a:buChar char="§"/>
            </a:pPr>
            <a:r>
              <a:rPr lang="en-IE" altLang="en-US" dirty="0" smtClean="0"/>
              <a:t>What does it mean to have an ageing </a:t>
            </a:r>
            <a:r>
              <a:rPr lang="en-IE" altLang="en-US" dirty="0"/>
              <a:t>population?</a:t>
            </a:r>
            <a:endParaRPr lang="en-US" altLang="en-US" dirty="0"/>
          </a:p>
        </p:txBody>
      </p:sp>
      <p:sp>
        <p:nvSpPr>
          <p:cNvPr id="15364" name="Text Placeholder 1"/>
          <p:cNvSpPr>
            <a:spLocks noGrp="1"/>
          </p:cNvSpPr>
          <p:nvPr>
            <p:ph type="body" sz="quarter" idx="11"/>
          </p:nvPr>
        </p:nvSpPr>
        <p:spPr/>
        <p:txBody>
          <a:bodyPr/>
          <a:lstStyle/>
          <a:p>
            <a:pPr eaLnBrk="1" hangingPunct="1"/>
            <a:endParaRPr lang="en-IE"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843088" y="287338"/>
            <a:ext cx="5472112" cy="561975"/>
          </a:xfrm>
        </p:spPr>
        <p:txBody>
          <a:bodyPr/>
          <a:lstStyle/>
          <a:p>
            <a:pPr eaLnBrk="1" hangingPunct="1"/>
            <a:r>
              <a:rPr lang="en-IE" altLang="en-US" sz="4400" dirty="0">
                <a:solidFill>
                  <a:srgbClr val="0E73B9"/>
                </a:solidFill>
              </a:rPr>
              <a:t> </a:t>
            </a:r>
            <a:r>
              <a:rPr lang="en-IE" altLang="en-US" sz="3600" dirty="0">
                <a:solidFill>
                  <a:srgbClr val="0E73B9"/>
                </a:solidFill>
              </a:rPr>
              <a:t>Studying social policy</a:t>
            </a:r>
            <a:endParaRPr lang="en-US" altLang="en-US" sz="3600" dirty="0">
              <a:solidFill>
                <a:srgbClr val="0E73B9"/>
              </a:solidFill>
            </a:endParaRPr>
          </a:p>
        </p:txBody>
      </p:sp>
      <p:sp>
        <p:nvSpPr>
          <p:cNvPr id="16387" name="Rectangle 3"/>
          <p:cNvSpPr>
            <a:spLocks noGrp="1" noChangeArrowheads="1"/>
          </p:cNvSpPr>
          <p:nvPr>
            <p:ph type="body" sz="quarter" idx="10"/>
          </p:nvPr>
        </p:nvSpPr>
        <p:spPr>
          <a:xfrm>
            <a:off x="539552" y="1628800"/>
            <a:ext cx="7790061" cy="4284116"/>
          </a:xfrm>
        </p:spPr>
        <p:txBody>
          <a:bodyPr/>
          <a:lstStyle/>
          <a:p>
            <a:pPr eaLnBrk="1" hangingPunct="1">
              <a:buFont typeface="Wingdings" panose="05000000000000000000" pitchFamily="2" charset="2"/>
              <a:buNone/>
            </a:pPr>
            <a:r>
              <a:rPr lang="en-GB" altLang="en-US" b="0" dirty="0"/>
              <a:t>Social policy modules will enable students to answer some of  the following very topical questions</a:t>
            </a:r>
            <a:r>
              <a:rPr lang="en-GB" altLang="en-US" dirty="0" smtClean="0"/>
              <a:t>:</a:t>
            </a:r>
          </a:p>
          <a:p>
            <a:pPr eaLnBrk="1" hangingPunct="1">
              <a:buFont typeface="Wingdings" panose="05000000000000000000" pitchFamily="2" charset="2"/>
              <a:buNone/>
            </a:pPr>
            <a:endParaRPr lang="en-GB" altLang="en-US" dirty="0" smtClean="0"/>
          </a:p>
          <a:p>
            <a:pPr lvl="1" eaLnBrk="1" hangingPunct="1">
              <a:lnSpc>
                <a:spcPct val="90000"/>
              </a:lnSpc>
              <a:buFont typeface="Wingdings" panose="05000000000000000000" pitchFamily="2" charset="2"/>
              <a:buChar char="§"/>
            </a:pPr>
            <a:r>
              <a:rPr lang="en-GB" altLang="en-US" dirty="0" smtClean="0"/>
              <a:t>What </a:t>
            </a:r>
            <a:r>
              <a:rPr lang="en-GB" altLang="en-US" dirty="0"/>
              <a:t>are social policies and why do we need them?</a:t>
            </a:r>
          </a:p>
          <a:p>
            <a:pPr lvl="1" eaLnBrk="1" hangingPunct="1">
              <a:lnSpc>
                <a:spcPct val="90000"/>
              </a:lnSpc>
              <a:buFont typeface="Wingdings" panose="05000000000000000000" pitchFamily="2" charset="2"/>
              <a:buChar char="§"/>
            </a:pPr>
            <a:r>
              <a:rPr lang="en-GB" altLang="en-US" dirty="0"/>
              <a:t>What types of social policies are there?</a:t>
            </a:r>
          </a:p>
          <a:p>
            <a:pPr lvl="1" eaLnBrk="1" hangingPunct="1">
              <a:lnSpc>
                <a:spcPct val="90000"/>
              </a:lnSpc>
              <a:buFont typeface="Wingdings" panose="05000000000000000000" pitchFamily="2" charset="2"/>
              <a:buChar char="§"/>
            </a:pPr>
            <a:r>
              <a:rPr lang="en-GB" altLang="en-US" dirty="0" smtClean="0"/>
              <a:t>How </a:t>
            </a:r>
            <a:r>
              <a:rPr lang="en-GB" altLang="en-US" dirty="0" smtClean="0"/>
              <a:t>are </a:t>
            </a:r>
            <a:r>
              <a:rPr lang="en-GB" altLang="en-US" dirty="0" smtClean="0"/>
              <a:t>social policies designed and who gets to influence them?</a:t>
            </a:r>
          </a:p>
          <a:p>
            <a:pPr lvl="1" eaLnBrk="1" hangingPunct="1">
              <a:lnSpc>
                <a:spcPct val="90000"/>
              </a:lnSpc>
              <a:buFont typeface="Wingdings" panose="05000000000000000000" pitchFamily="2" charset="2"/>
              <a:buChar char="§"/>
            </a:pPr>
            <a:r>
              <a:rPr lang="en-GB" altLang="en-US" dirty="0" smtClean="0"/>
              <a:t>How are decisions taken between competing policy approaches?</a:t>
            </a:r>
          </a:p>
          <a:p>
            <a:pPr lvl="1" eaLnBrk="1" hangingPunct="1">
              <a:lnSpc>
                <a:spcPct val="90000"/>
              </a:lnSpc>
              <a:buFont typeface="Wingdings" panose="05000000000000000000" pitchFamily="2" charset="2"/>
              <a:buChar char="§"/>
            </a:pPr>
            <a:r>
              <a:rPr lang="en-GB" altLang="en-US" dirty="0" smtClean="0"/>
              <a:t>Who </a:t>
            </a:r>
            <a:r>
              <a:rPr lang="en-GB" altLang="en-US" dirty="0"/>
              <a:t>benefits from social </a:t>
            </a:r>
            <a:r>
              <a:rPr lang="en-GB" altLang="en-US" dirty="0" smtClean="0"/>
              <a:t>policy?</a:t>
            </a:r>
          </a:p>
          <a:p>
            <a:pPr lvl="1" eaLnBrk="1" hangingPunct="1">
              <a:lnSpc>
                <a:spcPct val="90000"/>
              </a:lnSpc>
              <a:buFont typeface="Wingdings" panose="05000000000000000000" pitchFamily="2" charset="2"/>
              <a:buChar char="§"/>
            </a:pPr>
            <a:r>
              <a:rPr lang="en-GB" altLang="en-US" dirty="0" smtClean="0"/>
              <a:t>How can we understand the effects of policy approaches implemented?</a:t>
            </a:r>
            <a:endParaRPr lang="en-GB" altLang="en-US" dirty="0"/>
          </a:p>
          <a:p>
            <a:pPr lvl="1" eaLnBrk="1" hangingPunct="1">
              <a:lnSpc>
                <a:spcPct val="90000"/>
              </a:lnSpc>
              <a:buFont typeface="Wingdings" panose="05000000000000000000" pitchFamily="2" charset="2"/>
              <a:buChar char="§"/>
            </a:pPr>
            <a:r>
              <a:rPr lang="en-GB" altLang="en-US" dirty="0" smtClean="0"/>
              <a:t>Who </a:t>
            </a:r>
            <a:r>
              <a:rPr lang="en-GB" altLang="en-US" dirty="0"/>
              <a:t>provides and who pays for social </a:t>
            </a:r>
            <a:r>
              <a:rPr lang="en-GB" altLang="en-US" dirty="0" smtClean="0"/>
              <a:t>services</a:t>
            </a:r>
            <a:r>
              <a:rPr lang="en-GB" altLang="en-US" dirty="0" smtClean="0"/>
              <a:t>? </a:t>
            </a:r>
          </a:p>
          <a:p>
            <a:pPr lvl="1" eaLnBrk="1" hangingPunct="1">
              <a:lnSpc>
                <a:spcPct val="90000"/>
              </a:lnSpc>
              <a:buFont typeface="Wingdings" panose="05000000000000000000" pitchFamily="2" charset="2"/>
              <a:buChar char="§"/>
            </a:pPr>
            <a:r>
              <a:rPr lang="en-GB" altLang="en-US" dirty="0" smtClean="0"/>
              <a:t>What role do citizens play in the formulation of social policies?</a:t>
            </a:r>
            <a:endParaRPr lang="en-GB" altLang="en-US" dirty="0"/>
          </a:p>
          <a:p>
            <a:pPr eaLnBrk="1" hangingPunct="1"/>
            <a:endParaRPr lang="en-US" altLang="en-US" dirty="0"/>
          </a:p>
        </p:txBody>
      </p:sp>
      <p:sp>
        <p:nvSpPr>
          <p:cNvPr id="16388" name="Text Placeholder 1"/>
          <p:cNvSpPr>
            <a:spLocks noGrp="1"/>
          </p:cNvSpPr>
          <p:nvPr>
            <p:ph type="body" sz="quarter" idx="11"/>
          </p:nvPr>
        </p:nvSpPr>
        <p:spPr/>
        <p:txBody>
          <a:bodyPr/>
          <a:lstStyle/>
          <a:p>
            <a:pPr eaLnBrk="1" hangingPunct="1"/>
            <a:endParaRPr lang="en-IE"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altLang="en-US" sz="3600" dirty="0">
                <a:solidFill>
                  <a:srgbClr val="0E73B9"/>
                </a:solidFill>
              </a:rPr>
              <a:t> </a:t>
            </a:r>
            <a:r>
              <a:rPr lang="en-IE" altLang="en-US" sz="3200" dirty="0">
                <a:solidFill>
                  <a:srgbClr val="0E73B9"/>
                </a:solidFill>
              </a:rPr>
              <a:t>Studying </a:t>
            </a:r>
            <a:r>
              <a:rPr lang="en-IE" altLang="en-US" sz="3200" dirty="0" smtClean="0">
                <a:solidFill>
                  <a:srgbClr val="0E73B9"/>
                </a:solidFill>
              </a:rPr>
              <a:t>sociology</a:t>
            </a:r>
            <a:endParaRPr lang="en-IE" dirty="0"/>
          </a:p>
        </p:txBody>
      </p:sp>
      <p:sp>
        <p:nvSpPr>
          <p:cNvPr id="3" name="Text Placeholder 2"/>
          <p:cNvSpPr>
            <a:spLocks noGrp="1"/>
          </p:cNvSpPr>
          <p:nvPr>
            <p:ph type="body" sz="quarter" idx="10"/>
          </p:nvPr>
        </p:nvSpPr>
        <p:spPr>
          <a:xfrm>
            <a:off x="395536" y="1476374"/>
            <a:ext cx="7934077" cy="4904954"/>
          </a:xfrm>
        </p:spPr>
        <p:txBody>
          <a:bodyPr/>
          <a:lstStyle/>
          <a:p>
            <a:r>
              <a:rPr lang="en-GB" altLang="en-US" b="0" dirty="0" smtClean="0"/>
              <a:t>Sociology </a:t>
            </a:r>
            <a:r>
              <a:rPr lang="en-GB" altLang="en-US" b="0" dirty="0"/>
              <a:t>modules will </a:t>
            </a:r>
            <a:r>
              <a:rPr lang="en-GB" altLang="en-US" b="0" dirty="0" smtClean="0"/>
              <a:t>address some of </a:t>
            </a:r>
            <a:r>
              <a:rPr lang="en-GB" altLang="en-US" b="0" dirty="0"/>
              <a:t>the following </a:t>
            </a:r>
            <a:r>
              <a:rPr lang="en-GB" altLang="en-US" b="0" dirty="0" smtClean="0"/>
              <a:t>questions</a:t>
            </a:r>
            <a:r>
              <a:rPr lang="en-GB" altLang="en-US" dirty="0"/>
              <a:t>:</a:t>
            </a:r>
          </a:p>
          <a:p>
            <a:pPr marL="274638">
              <a:spcBef>
                <a:spcPts val="1200"/>
              </a:spcBef>
            </a:pPr>
            <a:r>
              <a:rPr lang="en-IE" b="0" dirty="0" smtClean="0"/>
              <a:t>What theories </a:t>
            </a:r>
            <a:r>
              <a:rPr lang="en-IE" b="0" dirty="0"/>
              <a:t>and analytical tools </a:t>
            </a:r>
            <a:r>
              <a:rPr lang="en-IE" b="0" dirty="0" smtClean="0"/>
              <a:t>are used to understand human society?</a:t>
            </a:r>
          </a:p>
          <a:p>
            <a:pPr marL="274638">
              <a:spcBef>
                <a:spcPts val="1200"/>
              </a:spcBef>
            </a:pPr>
            <a:r>
              <a:rPr lang="en-IE" b="0" dirty="0" smtClean="0"/>
              <a:t>How do we understand recent demographic changes?</a:t>
            </a:r>
          </a:p>
          <a:p>
            <a:pPr marL="274638">
              <a:spcBef>
                <a:spcPts val="1200"/>
              </a:spcBef>
            </a:pPr>
            <a:r>
              <a:rPr lang="en-IE" b="0" dirty="0" smtClean="0"/>
              <a:t>How can we explain changes in areas of social life such as occupations</a:t>
            </a:r>
            <a:r>
              <a:rPr lang="en-IE" b="0" dirty="0"/>
              <a:t>, family forms, gender </a:t>
            </a:r>
            <a:r>
              <a:rPr lang="en-IE" b="0" dirty="0" smtClean="0"/>
              <a:t>roles and identities as well as ethnic diversity?</a:t>
            </a:r>
          </a:p>
          <a:p>
            <a:pPr marL="274638">
              <a:spcBef>
                <a:spcPts val="1200"/>
              </a:spcBef>
            </a:pPr>
            <a:r>
              <a:rPr lang="en-IE" b="0" dirty="0" smtClean="0"/>
              <a:t>How do social positions e.g. race and ethnicity, influence identity formation?</a:t>
            </a:r>
          </a:p>
          <a:p>
            <a:pPr marL="274638">
              <a:spcBef>
                <a:spcPts val="1200"/>
              </a:spcBef>
            </a:pPr>
            <a:r>
              <a:rPr lang="en-IE" b="0" dirty="0" smtClean="0"/>
              <a:t>How can we identify, explain and understand the effects of discrimination e.g. sexism</a:t>
            </a:r>
            <a:r>
              <a:rPr lang="en-IE" b="0" dirty="0"/>
              <a:t> </a:t>
            </a:r>
            <a:r>
              <a:rPr lang="en-IE" b="0" dirty="0" smtClean="0"/>
              <a:t>or racism, at interpersonal or institutional levels?</a:t>
            </a:r>
          </a:p>
          <a:p>
            <a:pPr marL="274638">
              <a:spcBef>
                <a:spcPts val="1200"/>
              </a:spcBef>
            </a:pPr>
            <a:r>
              <a:rPr lang="en-IE" b="0" dirty="0" smtClean="0"/>
              <a:t>How can we explain and understand patterns of inequality and how do inequalities shape how individuals engage in collective action?</a:t>
            </a:r>
          </a:p>
          <a:p>
            <a:pPr marL="274638">
              <a:spcBef>
                <a:spcPts val="1200"/>
              </a:spcBef>
            </a:pPr>
            <a:r>
              <a:rPr lang="en-IE" b="0" dirty="0" smtClean="0"/>
              <a:t>What </a:t>
            </a:r>
            <a:r>
              <a:rPr lang="en-IE" b="0" dirty="0"/>
              <a:t>is the relationship between power, politics and the state?</a:t>
            </a:r>
          </a:p>
          <a:p>
            <a:endParaRPr lang="en-IE" b="0" dirty="0"/>
          </a:p>
        </p:txBody>
      </p:sp>
      <p:sp>
        <p:nvSpPr>
          <p:cNvPr id="4" name="Text Placeholder 3"/>
          <p:cNvSpPr>
            <a:spLocks noGrp="1"/>
          </p:cNvSpPr>
          <p:nvPr>
            <p:ph type="body" sz="quarter" idx="11"/>
          </p:nvPr>
        </p:nvSpPr>
        <p:spPr/>
        <p:txBody>
          <a:bodyPr/>
          <a:lstStyle/>
          <a:p>
            <a:endParaRPr lang="en-IE"/>
          </a:p>
        </p:txBody>
      </p:sp>
    </p:spTree>
    <p:extLst>
      <p:ext uri="{BB962C8B-B14F-4D97-AF65-F5344CB8AC3E}">
        <p14:creationId xmlns:p14="http://schemas.microsoft.com/office/powerpoint/2010/main" val="1482050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CDTheme">
  <a:themeElements>
    <a:clrScheme name="Trinity College">
      <a:dk1>
        <a:sysClr val="windowText" lastClr="000000"/>
      </a:dk1>
      <a:lt1>
        <a:sysClr val="window" lastClr="FFFFFF"/>
      </a:lt1>
      <a:dk2>
        <a:srgbClr val="3E6DB2"/>
      </a:dk2>
      <a:lt2>
        <a:srgbClr val="FFFFFF"/>
      </a:lt2>
      <a:accent1>
        <a:srgbClr val="4F81BD"/>
      </a:accent1>
      <a:accent2>
        <a:srgbClr val="0E73B9"/>
      </a:accent2>
      <a:accent3>
        <a:srgbClr val="7C7C7C"/>
      </a:accent3>
      <a:accent4>
        <a:srgbClr val="A6A6A6"/>
      </a:accent4>
      <a:accent5>
        <a:srgbClr val="4F81BD"/>
      </a:accent5>
      <a:accent6>
        <a:srgbClr val="3E6DB2"/>
      </a:accent6>
      <a:hlink>
        <a:srgbClr val="000000"/>
      </a:hlink>
      <a:folHlink>
        <a:srgbClr val="000000"/>
      </a:folHlink>
    </a:clrScheme>
    <a:fontScheme name="Trinity Colle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CDTheme" id="{6F06CDC4-CDF3-4DF7-ACEE-B219270B4DA1}" vid="{84A16C30-D91B-4DDB-A75C-580F1005D6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TCDTheme</Template>
  <TotalTime>359</TotalTime>
  <Words>1451</Words>
  <Application>Microsoft Office PowerPoint</Application>
  <PresentationFormat>On-screen Show (4:3)</PresentationFormat>
  <Paragraphs>214</Paragraphs>
  <Slides>26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Minion Pro</vt:lpstr>
      <vt:lpstr>Wingdings</vt:lpstr>
      <vt:lpstr>Wingdings 2</vt:lpstr>
      <vt:lpstr>TCDTheme</vt:lpstr>
      <vt:lpstr>PowerPoint Presentation</vt:lpstr>
      <vt:lpstr>BA in Sociology and Social Policy – TR083</vt:lpstr>
      <vt:lpstr>Bachelor Of  Sociology And Social Policy (TR083)</vt:lpstr>
      <vt:lpstr>Why study sociology and social policy?</vt:lpstr>
      <vt:lpstr>What Is the Focus of  the Course?</vt:lpstr>
      <vt:lpstr>Focus Of The Course</vt:lpstr>
      <vt:lpstr>Some topics covered on course</vt:lpstr>
      <vt:lpstr> Studying social policy</vt:lpstr>
      <vt:lpstr> Studying sociology</vt:lpstr>
      <vt:lpstr>What Will I Study?</vt:lpstr>
      <vt:lpstr>Year 1 Modules:</vt:lpstr>
      <vt:lpstr>Year 2 Modules:</vt:lpstr>
      <vt:lpstr>Open Modules and Trinity Electives</vt:lpstr>
      <vt:lpstr>Year 3 Modules:</vt:lpstr>
      <vt:lpstr>Year 3  Study Abroad</vt:lpstr>
      <vt:lpstr>Year 4 Modules:</vt:lpstr>
      <vt:lpstr>Trinity Capstone Project</vt:lpstr>
      <vt:lpstr>What will I emerge with?</vt:lpstr>
      <vt:lpstr>PowerPoint Presentation</vt:lpstr>
      <vt:lpstr>Career Options with Sociology &amp; Social Policy</vt:lpstr>
      <vt:lpstr>Graduate Employers</vt:lpstr>
      <vt:lpstr>Further Study Pathways</vt:lpstr>
      <vt:lpstr>How do I apply?</vt:lpstr>
      <vt:lpstr>HOW TO APPLY</vt:lpstr>
      <vt:lpstr>Any questions?   Hope to see you next year!</vt:lpstr>
      <vt:lpstr>Thank You</vt:lpstr>
    </vt:vector>
  </TitlesOfParts>
  <Company>Trinity College Dublin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Social Policy</dc:title>
  <dc:creator>TCD User</dc:creator>
  <cp:lastModifiedBy>Catherine Conlon</cp:lastModifiedBy>
  <cp:revision>164</cp:revision>
  <dcterms:created xsi:type="dcterms:W3CDTF">2005-09-26T10:41:26Z</dcterms:created>
  <dcterms:modified xsi:type="dcterms:W3CDTF">2019-11-22T16:13:21Z</dcterms:modified>
</cp:coreProperties>
</file>